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256" r:id="rId2"/>
    <p:sldId id="292" r:id="rId3"/>
    <p:sldId id="293" r:id="rId4"/>
    <p:sldId id="259" r:id="rId5"/>
    <p:sldId id="299" r:id="rId6"/>
    <p:sldId id="261" r:id="rId7"/>
    <p:sldId id="340" r:id="rId8"/>
    <p:sldId id="301" r:id="rId9"/>
    <p:sldId id="321" r:id="rId10"/>
    <p:sldId id="302" r:id="rId11"/>
    <p:sldId id="358" r:id="rId12"/>
    <p:sldId id="322" r:id="rId13"/>
    <p:sldId id="352" r:id="rId14"/>
    <p:sldId id="327" r:id="rId15"/>
    <p:sldId id="367" r:id="rId16"/>
    <p:sldId id="365" r:id="rId17"/>
    <p:sldId id="366" r:id="rId18"/>
    <p:sldId id="351" r:id="rId19"/>
    <p:sldId id="330" r:id="rId20"/>
    <p:sldId id="320" r:id="rId21"/>
    <p:sldId id="324" r:id="rId22"/>
    <p:sldId id="354" r:id="rId23"/>
    <p:sldId id="355" r:id="rId24"/>
    <p:sldId id="356" r:id="rId25"/>
    <p:sldId id="35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16"/>
    <p:restoredTop sz="96327"/>
  </p:normalViewPr>
  <p:slideViewPr>
    <p:cSldViewPr snapToGrid="0">
      <p:cViewPr varScale="1">
        <p:scale>
          <a:sx n="127" d="100"/>
          <a:sy n="127" d="100"/>
        </p:scale>
        <p:origin x="3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90A7B-1D97-4947-BC16-43ABE977B57B}" type="datetimeFigureOut">
              <a:rPr lang="en-US" smtClean="0"/>
              <a:t>7/14/25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6B60F-B8A6-7E4F-B7EC-85DA83042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26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0CF1-EA11-CA4C-B411-4B400A1B1B1B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8942-D09E-4742-A255-7C5827EAEADD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B24C-F1EE-EA49-89AA-251817CFAD8D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E789-6C29-B14F-B42E-F20D0F28C861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8DB9-16DC-F149-8918-0C98C583C262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B590-0043-8347-814C-99D0ADF65B96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7B6B4-D8D6-2949-AA30-04E4958D3C63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96C0-E1B8-B34E-B083-15CC9C7B2FA9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BF74-CF7F-914E-BE7B-988B2F427A00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78C0-E1F8-FA46-BFA3-4FECB4A8FF68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BDEB-A78B-3D44-B29E-4E779025DE4D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010D-44C5-DC47-8509-9FBC821CECED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39110-A529-1745-9C69-439AC28204F5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A08F-AA9E-D54A-8D23-1B91BE16876F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F75-41C4-ED43-96F1-73424C9C7799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6927-4CF6-5443-BDAF-8DEDF7832108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1DCB1-5D70-6441-A211-67E2249F983B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1819F9-8CAC-4A6C-8F06-0482027F9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00FDD-74C4-F45F-F6E4-BD9B19DCD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0810" y="1567543"/>
            <a:ext cx="8313801" cy="210094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4200" b="1" dirty="0"/>
            </a:br>
            <a:r>
              <a:rPr lang="en-US" sz="4900" b="1" dirty="0"/>
              <a:t>Danda’s Siblings:</a:t>
            </a:r>
            <a:br>
              <a:rPr lang="en-US" sz="4900" b="1" dirty="0"/>
            </a:br>
            <a:r>
              <a:rPr lang="en-US" sz="4000" b="1" dirty="0"/>
              <a:t>Holts, </a:t>
            </a:r>
            <a:r>
              <a:rPr lang="en-US" sz="4000" b="1" dirty="0" err="1"/>
              <a:t>Fuquas</a:t>
            </a:r>
            <a:r>
              <a:rPr lang="en-US" sz="4000" b="1" dirty="0"/>
              <a:t>, </a:t>
            </a:r>
            <a:r>
              <a:rPr lang="en-US" sz="4000" b="1" dirty="0" err="1"/>
              <a:t>Atchisons</a:t>
            </a:r>
            <a:r>
              <a:rPr lang="en-US" sz="4000" b="1" dirty="0"/>
              <a:t>, and Shoafs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7691B-4535-653B-0AD4-AA3B2A7CF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3062" y="3925518"/>
            <a:ext cx="8131550" cy="1731704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90000"/>
              </a:lnSpc>
            </a:pPr>
            <a:endParaRPr lang="en-US" sz="4400" b="1" i="1" dirty="0"/>
          </a:p>
          <a:p>
            <a:pPr>
              <a:lnSpc>
                <a:spcPct val="90000"/>
              </a:lnSpc>
            </a:pPr>
            <a:r>
              <a:rPr lang="en-US" sz="6500" b="1" i="1" dirty="0"/>
              <a:t>Holt Huddle 2025 Presentation</a:t>
            </a:r>
          </a:p>
          <a:p>
            <a:pPr>
              <a:lnSpc>
                <a:spcPct val="90000"/>
              </a:lnSpc>
            </a:pPr>
            <a:endParaRPr lang="en-US" sz="2800" b="1" i="1" dirty="0"/>
          </a:p>
          <a:p>
            <a:pPr>
              <a:lnSpc>
                <a:spcPct val="90000"/>
              </a:lnSpc>
            </a:pPr>
            <a:r>
              <a:rPr lang="en-US" sz="4400" b="1" i="1" dirty="0"/>
              <a:t>Prepared by: </a:t>
            </a:r>
            <a:r>
              <a:rPr lang="en-US" sz="4400" dirty="0"/>
              <a:t>Marcia Call </a:t>
            </a:r>
          </a:p>
          <a:p>
            <a:pPr>
              <a:lnSpc>
                <a:spcPct val="90000"/>
              </a:lnSpc>
            </a:pPr>
            <a:r>
              <a:rPr lang="en-US" sz="4400" b="1" i="1" dirty="0"/>
              <a:t>Photo Credits:  </a:t>
            </a:r>
            <a:r>
              <a:rPr lang="en-US" sz="4400" dirty="0"/>
              <a:t>Richard Holt, </a:t>
            </a:r>
            <a:r>
              <a:rPr lang="en-US" sz="4400"/>
              <a:t>Jim Atchison</a:t>
            </a:r>
            <a:endParaRPr lang="en-US" sz="4400" dirty="0"/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98CC08-AEC2-4E8F-8F52-0F5C6372D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D1545E6-EB3C-4478-A661-A2CA963F1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2E5B960-0C5D-4F77-8E9F-9F3D883D8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258E44FC-92AD-43A0-BB05-DB268C82D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C63D3083-A56C-4199-8DE0-63C8BE9ED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C7CD3581-635D-438F-A64F-68404E7AE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AD6904C0-211C-41A2-BDB8-3B07C90BB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B0837DA6-CAF9-4E78-A39E-6358EDE2B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0A99DD7D-3AB3-471E-842F-8AFEA09D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9C70B0D4-92FE-478F-86BD-93BA2C4DF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C9156BE6-11D4-4696-9E3F-C325BFAC8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4E667226-1D20-4A9D-BBE3-AC17EA43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2F87E3B6-5202-4434-9B26-42B46774F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AEA5E85F-F1F4-40E4-A62C-95324F674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0A75861-F6C5-44A9-B161-B03701CBD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53" name="Freeform 27">
              <a:extLst>
                <a:ext uri="{FF2B5EF4-FFF2-40B4-BE49-F238E27FC236}">
                  <a16:creationId xmlns:a16="http://schemas.microsoft.com/office/drawing/2014/main" id="{72EE642D-4F69-47C0-99BA-CE43503573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26178CE4-DA2D-46EA-AB8D-341C5AC56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698E9F53-8381-4FA5-A510-846925D24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13CE284-F21E-411B-BB8E-9C03B853C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23DF4578-4703-437C-A797-2A2D0CEE5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F878F330-AF64-4F8F-88FD-A4A408D6D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AC9B00BF-4FB7-42FA-BBBD-7DB54ED3F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BD3D64CA-2AAD-4609-8DAA-3EAD4609A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C669E05A-8550-4E91-B29E-E1912228E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F8C1FD53-1E8F-46CA-BC2D-FCEC4DAE0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CC97A31F-CFDE-4EA3-98F1-13FDD1670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9E1540E7-E6C3-4907-B70A-B17568365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Freeform 11">
            <a:extLst>
              <a:ext uri="{FF2B5EF4-FFF2-40B4-BE49-F238E27FC236}">
                <a16:creationId xmlns:a16="http://schemas.microsoft.com/office/drawing/2014/main" id="{1310EFE2-B91D-47E7-B117-C2A802800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411452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9A0DF-488F-69CE-6FBE-D341C809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169" y="6153386"/>
            <a:ext cx="38258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757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CD7972-09D7-0D1D-89B7-24522F209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4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" name="Rectangle 15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62" name="Rectangle 161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F8856-2EB8-D9CB-959A-69DB9E705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10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488C23-6622-2651-D28D-25B098F1D959}"/>
              </a:ext>
            </a:extLst>
          </p:cNvPr>
          <p:cNvSpPr txBox="1"/>
          <p:nvPr/>
        </p:nvSpPr>
        <p:spPr>
          <a:xfrm>
            <a:off x="130628" y="5238206"/>
            <a:ext cx="4833258" cy="5118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3200" b="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SISTER: Ina Bessie Holt</a:t>
            </a:r>
          </a:p>
        </p:txBody>
      </p:sp>
      <p:pic>
        <p:nvPicPr>
          <p:cNvPr id="2" name="Picture 1" descr="A grave stone in a cemetery&#10;&#10;AI-generated content may be incorrect.">
            <a:extLst>
              <a:ext uri="{FF2B5EF4-FFF2-40B4-BE49-F238E27FC236}">
                <a16:creationId xmlns:a16="http://schemas.microsoft.com/office/drawing/2014/main" id="{BF2EF7B4-79A0-A709-00C9-8442C4A31B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57" t="16808" r="15418" b="17595"/>
          <a:stretch>
            <a:fillRect/>
          </a:stretch>
        </p:blipFill>
        <p:spPr>
          <a:xfrm>
            <a:off x="274320" y="1619795"/>
            <a:ext cx="4062548" cy="2782388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B0EE3E3F-EB77-0F8B-9616-1F4040ECA43F}"/>
              </a:ext>
            </a:extLst>
          </p:cNvPr>
          <p:cNvSpPr txBox="1">
            <a:spLocks/>
          </p:cNvSpPr>
          <p:nvPr/>
        </p:nvSpPr>
        <p:spPr>
          <a:xfrm>
            <a:off x="5294407" y="456196"/>
            <a:ext cx="6605856" cy="5866227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Born 12 March 1893 in Milan, Gibson, TN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Ina, “a popular young school teacher” married Jimmie C. Atchison “a well-to-do young farmer” on 27 Dec 1917 in Gibson County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1920 Census: Family of 4 living in Gibson County (son Billy and Jimmie’s mother Emma)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1930 Census: Family of 5 living in Gibson County (sons Billy and Quinton plus Jimmie’s mother Emma)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Showed signs of serious mental illness – spent time in Western State Mental Hospital, Bolivar, TN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1940 Census: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rgbClr val="000000"/>
                </a:solidFill>
              </a:rPr>
              <a:t>Jimmie was listed as  widowed and living with son, Quinton, and mother, Emma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rgbClr val="000000"/>
                </a:solidFill>
              </a:rPr>
              <a:t>Ina was listed as widowed and living with son, Billy and mother, Ella; she is listed as “Unable” to work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Jimmie, a WW1 veteran, died 27 Apr 1945 in Memphis and is buried in Centerville Cemetery in Medina; Denton Fly was a pall bearer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1949 Ina’s mother died: from then forward Ina lived with Danma and Danda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Ina died 25 Jan 1983 and is buried in Chapel Hill Cemetery in Milan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630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8C5FDD-D17B-B37B-0FDA-A94E3F2DA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9920" y="610035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b="1" smtClean="0">
                <a:solidFill>
                  <a:schemeClr val="tx1"/>
                </a:solidFill>
              </a:rPr>
              <a:pPr/>
              <a:t>11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D1A142-F4B8-0D95-D199-F74ACE445FB8}"/>
              </a:ext>
            </a:extLst>
          </p:cNvPr>
          <p:cNvSpPr txBox="1"/>
          <p:nvPr/>
        </p:nvSpPr>
        <p:spPr>
          <a:xfrm>
            <a:off x="1724297" y="616401"/>
            <a:ext cx="9065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Ina’s Husband, Jimmie C. Atchison </a:t>
            </a:r>
          </a:p>
        </p:txBody>
      </p:sp>
      <p:pic>
        <p:nvPicPr>
          <p:cNvPr id="9" name="Picture 8" descr="A person standing next to a dog&#10;&#10;AI-generated content may be incorrect.">
            <a:extLst>
              <a:ext uri="{FF2B5EF4-FFF2-40B4-BE49-F238E27FC236}">
                <a16:creationId xmlns:a16="http://schemas.microsoft.com/office/drawing/2014/main" id="{0BC72576-F53A-A76D-2903-7C0F673E6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73996" y="2112123"/>
            <a:ext cx="4232367" cy="3174276"/>
          </a:xfrm>
          <a:prstGeom prst="rect">
            <a:avLst/>
          </a:prstGeom>
        </p:spPr>
      </p:pic>
      <p:pic>
        <p:nvPicPr>
          <p:cNvPr id="11" name="Picture 10" descr="A group of metal tags with numbers and chain&#10;&#10;AI-generated content may be incorrect.">
            <a:extLst>
              <a:ext uri="{FF2B5EF4-FFF2-40B4-BE49-F238E27FC236}">
                <a16:creationId xmlns:a16="http://schemas.microsoft.com/office/drawing/2014/main" id="{839BFA75-4A64-EAA7-F56F-0B661C8ABE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504" t="18975" r="789" b="30338"/>
          <a:stretch>
            <a:fillRect/>
          </a:stretch>
        </p:blipFill>
        <p:spPr>
          <a:xfrm>
            <a:off x="7154426" y="2014616"/>
            <a:ext cx="3386294" cy="36977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4791CB-F841-6E03-6AD6-41210EF56459}"/>
              </a:ext>
            </a:extLst>
          </p:cNvPr>
          <p:cNvSpPr txBox="1"/>
          <p:nvPr/>
        </p:nvSpPr>
        <p:spPr>
          <a:xfrm>
            <a:off x="3189762" y="5824253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Jimmie and Rex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82E014-5045-824E-3BE5-2254CEF5D92D}"/>
              </a:ext>
            </a:extLst>
          </p:cNvPr>
          <p:cNvSpPr txBox="1"/>
          <p:nvPr/>
        </p:nvSpPr>
        <p:spPr>
          <a:xfrm>
            <a:off x="7443182" y="1596139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Jimmie’s WWI Dog Tags</a:t>
            </a:r>
          </a:p>
        </p:txBody>
      </p:sp>
    </p:spTree>
    <p:extLst>
      <p:ext uri="{BB962C8B-B14F-4D97-AF65-F5344CB8AC3E}">
        <p14:creationId xmlns:p14="http://schemas.microsoft.com/office/powerpoint/2010/main" val="3969042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FF2001-8D5A-4EF7-E3DB-E6D8552B8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BE777DFB-07F0-01E5-604F-FC47B96F3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01B1370-B691-DF81-EEA1-B2D83A39C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5F35E7CC-56F4-D5DE-5547-0C9252927A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28">
              <a:extLst>
                <a:ext uri="{FF2B5EF4-FFF2-40B4-BE49-F238E27FC236}">
                  <a16:creationId xmlns:a16="http://schemas.microsoft.com/office/drawing/2014/main" id="{BB083465-D3A3-4414-3CF4-5666D642C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29">
              <a:extLst>
                <a:ext uri="{FF2B5EF4-FFF2-40B4-BE49-F238E27FC236}">
                  <a16:creationId xmlns:a16="http://schemas.microsoft.com/office/drawing/2014/main" id="{E8927AD6-0867-9CCA-5C16-A3C5E2D74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981E2B6E-7EDE-8FC4-1CCF-A9CC0E893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6C11A5C9-E0CE-2B92-D143-151C0CFB4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E7277C54-2D09-EE74-7F0D-D4C4A78A1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056942E1-19E6-0D0A-13F2-85B01B792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17B66230-6BD4-49DE-2B31-B7B3FEAE4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8A2E3163-2F3B-9E85-BB5D-FC6D6B111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E04BFA11-28A0-122A-C75E-245783C16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722E2F67-5128-6590-E1FC-D208BE93F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5D79E9EE-4AFE-7C8F-59E7-A042A40FA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CCD931-B731-4600-5D48-C6511967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en-US" sz="4000" b="1" dirty="0"/>
              <a:t>Ina’s Children</a:t>
            </a:r>
          </a:p>
        </p:txBody>
      </p:sp>
      <p:sp>
        <p:nvSpPr>
          <p:cNvPr id="115" name="Freeform 11">
            <a:extLst>
              <a:ext uri="{FF2B5EF4-FFF2-40B4-BE49-F238E27FC236}">
                <a16:creationId xmlns:a16="http://schemas.microsoft.com/office/drawing/2014/main" id="{70AFB2E0-82D0-9373-5EF4-CC5C463DC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C02A635-61CC-E484-71C5-64A1240EA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4FF7DF4-770F-5534-F287-452247539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509" y="1093380"/>
            <a:ext cx="6219103" cy="467925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2EAD1A10-8770-19B3-FA5A-31AD82A28734}"/>
              </a:ext>
            </a:extLst>
          </p:cNvPr>
          <p:cNvSpPr txBox="1">
            <a:spLocks/>
          </p:cNvSpPr>
          <p:nvPr/>
        </p:nvSpPr>
        <p:spPr>
          <a:xfrm>
            <a:off x="4880259" y="772459"/>
            <a:ext cx="6966748" cy="2292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James William ”Billy”, 1918 – 1987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Quinton Clyde, 1920 - 1976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C450FC-672C-1C05-BEED-899F4E5EB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12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A couple of men in military uniforms&#10;&#10;AI-generated content may be incorrect.">
            <a:extLst>
              <a:ext uri="{FF2B5EF4-FFF2-40B4-BE49-F238E27FC236}">
                <a16:creationId xmlns:a16="http://schemas.microsoft.com/office/drawing/2014/main" id="{4F9D0D7E-6E45-EC44-E0CC-22E4F92FB2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38" t="6806" r="22243" b="9520"/>
          <a:stretch>
            <a:fillRect/>
          </a:stretch>
        </p:blipFill>
        <p:spPr>
          <a:xfrm>
            <a:off x="5702043" y="2452196"/>
            <a:ext cx="5140128" cy="35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53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00CE4-FAC9-78F7-0B53-C143E93C2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7A434-AAB4-7931-1D67-128BDC220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80" y="360904"/>
            <a:ext cx="7007620" cy="626288"/>
          </a:xfrm>
        </p:spPr>
        <p:txBody>
          <a:bodyPr>
            <a:normAutofit/>
          </a:bodyPr>
          <a:lstStyle/>
          <a:p>
            <a:r>
              <a:rPr lang="en-US" sz="3200" dirty="0"/>
              <a:t>What we know about</a:t>
            </a:r>
            <a:r>
              <a:rPr lang="en-US" sz="3200" b="1" dirty="0"/>
              <a:t> Billy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63000CB-9266-16D5-48E6-F1B3E3483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853" y="934498"/>
            <a:ext cx="7550231" cy="547635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</a:pPr>
            <a:r>
              <a:rPr lang="en-US" sz="1600" dirty="0"/>
              <a:t>Born 12 October 1918 in Milan, Gibson, TN</a:t>
            </a:r>
          </a:p>
          <a:p>
            <a:pPr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</a:pPr>
            <a:r>
              <a:rPr lang="en-US" sz="1600" dirty="0"/>
              <a:t>Registered for WWII draft, October 1940</a:t>
            </a:r>
          </a:p>
          <a:p>
            <a:pPr lvl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</a:pPr>
            <a:r>
              <a:rPr lang="en-US" dirty="0"/>
              <a:t>5’9”, 187 </a:t>
            </a:r>
            <a:r>
              <a:rPr lang="en-US" dirty="0" err="1"/>
              <a:t>lbs</a:t>
            </a:r>
            <a:r>
              <a:rPr lang="en-US" dirty="0"/>
              <a:t>, Blue eyes, Brown Hair, Ruddy Complexion</a:t>
            </a:r>
          </a:p>
          <a:p>
            <a:pPr lvl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</a:pPr>
            <a:r>
              <a:rPr lang="en-US" dirty="0"/>
              <a:t>Next of kin: Jimmie C. Atchison</a:t>
            </a:r>
          </a:p>
          <a:p>
            <a:pPr lvl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</a:pPr>
            <a:r>
              <a:rPr lang="en-US" dirty="0"/>
              <a:t>Ethel Mills (B.D. Mills wife, Danma’s sister) was registrar! </a:t>
            </a:r>
          </a:p>
          <a:p>
            <a:pPr lvl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</a:pPr>
            <a:r>
              <a:rPr lang="en-US" dirty="0"/>
              <a:t>Reported to Fort Oglethorpe, Georgia, Warrant Officer Corps, U.S. Army</a:t>
            </a:r>
          </a:p>
          <a:p>
            <a:pPr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</a:pPr>
            <a:r>
              <a:rPr lang="en-US" sz="1600" dirty="0"/>
              <a:t>Married Alberta Sue Miles from Martin, TN, on 4 November 1944</a:t>
            </a:r>
          </a:p>
          <a:p>
            <a:pPr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</a:pPr>
            <a:r>
              <a:rPr lang="en-US" sz="1600" dirty="0"/>
              <a:t>Admitted to military hospital in March 1945 for a month to treat acute bronchitis</a:t>
            </a:r>
          </a:p>
          <a:p>
            <a:pPr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</a:pPr>
            <a:r>
              <a:rPr lang="en-US" sz="1600" dirty="0"/>
              <a:t>Home 20 September: lived in home of deceased father, Jimmie C. Atchison</a:t>
            </a:r>
          </a:p>
          <a:p>
            <a:pPr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</a:pPr>
            <a:r>
              <a:rPr lang="en-US" sz="1600" dirty="0"/>
              <a:t>Had 3 sons – Jim, Bobby, and Don</a:t>
            </a:r>
          </a:p>
          <a:p>
            <a:pPr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</a:pPr>
            <a:r>
              <a:rPr lang="en-US" sz="1600" dirty="0"/>
              <a:t>Worked as a carpenter</a:t>
            </a:r>
          </a:p>
          <a:p>
            <a:pPr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</a:pPr>
            <a:r>
              <a:rPr lang="en-US" sz="1600" dirty="0"/>
              <a:t>Alberta worked outside home after boys went to school: doctor’s office, Milan Arsenal during Vietnam War, </a:t>
            </a:r>
            <a:r>
              <a:rPr lang="en-US" sz="1600" u="sng" dirty="0"/>
              <a:t>Milan Mirror</a:t>
            </a:r>
          </a:p>
          <a:p>
            <a:pPr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</a:pPr>
            <a:r>
              <a:rPr lang="en-US" sz="1600" dirty="0"/>
              <a:t>Billy died 17 January 1987, and Alberta died 26 February 2015</a:t>
            </a:r>
          </a:p>
          <a:p>
            <a:pPr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</a:pPr>
            <a:r>
              <a:rPr lang="en-US" sz="1600" dirty="0"/>
              <a:t>Both are buried in Centerville Cemetery, Medina, Gibson, TN</a:t>
            </a:r>
          </a:p>
        </p:txBody>
      </p:sp>
      <p:pic>
        <p:nvPicPr>
          <p:cNvPr id="4" name="Picture 3" descr="A person and person in a photo frame&#10;&#10;AI-generated content may be incorrect.">
            <a:extLst>
              <a:ext uri="{FF2B5EF4-FFF2-40B4-BE49-F238E27FC236}">
                <a16:creationId xmlns:a16="http://schemas.microsoft.com/office/drawing/2014/main" id="{A7BA8365-43D2-BE7D-41C7-A2A4E888D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5" t="7252" r="11338" b="5754"/>
          <a:stretch>
            <a:fillRect/>
          </a:stretch>
        </p:blipFill>
        <p:spPr>
          <a:xfrm rot="5400000">
            <a:off x="8291741" y="1852823"/>
            <a:ext cx="3355249" cy="3146820"/>
          </a:xfrm>
          <a:prstGeom prst="rect">
            <a:avLst/>
          </a:prstGeom>
        </p:spPr>
      </p:pic>
      <p:sp>
        <p:nvSpPr>
          <p:cNvPr id="103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C1F94-79E2-793D-8FCA-12386B45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8978" y="6061223"/>
            <a:ext cx="77976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1900" b="1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1F7AEB-9DB7-5E02-8B81-BE0065504B5A}"/>
              </a:ext>
            </a:extLst>
          </p:cNvPr>
          <p:cNvSpPr txBox="1"/>
          <p:nvPr/>
        </p:nvSpPr>
        <p:spPr>
          <a:xfrm>
            <a:off x="8767602" y="511885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Alberta Sue and Billy</a:t>
            </a:r>
          </a:p>
        </p:txBody>
      </p:sp>
    </p:spTree>
    <p:extLst>
      <p:ext uri="{BB962C8B-B14F-4D97-AF65-F5344CB8AC3E}">
        <p14:creationId xmlns:p14="http://schemas.microsoft.com/office/powerpoint/2010/main" val="751226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24F66B-A506-3779-F668-5E18D9ACA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9E31D91-FDB3-1D82-7E30-443EF4E6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232924B-28C4-8CE7-EAF8-B590EB777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84D801B1-5C68-BAD3-6E6E-A4782F640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28">
              <a:extLst>
                <a:ext uri="{FF2B5EF4-FFF2-40B4-BE49-F238E27FC236}">
                  <a16:creationId xmlns:a16="http://schemas.microsoft.com/office/drawing/2014/main" id="{112C1CC7-4489-57DE-49DC-FFB7E0714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29">
              <a:extLst>
                <a:ext uri="{FF2B5EF4-FFF2-40B4-BE49-F238E27FC236}">
                  <a16:creationId xmlns:a16="http://schemas.microsoft.com/office/drawing/2014/main" id="{61C3FCE6-2113-331D-CCB1-B01A8A649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6E8D67D0-8AD5-DA54-BB3A-C6005F262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AD8587AF-01FD-2AAD-3119-A77B940FD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6F3BC5DA-6674-BAFC-AA72-7D2945C5A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5CF88FEB-4C14-9203-318C-B6B57EA27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966BACBC-6BA3-733D-C631-A108F315D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0A786680-ED9F-7250-0E04-647F756AD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009C9C9D-E372-DB08-BDDF-315855FB1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60995952-7DF4-D541-8144-C3791D7D8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D51529FB-CEB6-5FC7-AF89-C2F5C4CE67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BED7E2-5E27-C5C9-A627-790F8FDFD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en-US" b="1" dirty="0"/>
              <a:t>Billy Atchison’s </a:t>
            </a:r>
            <a:br>
              <a:rPr lang="en-US" dirty="0"/>
            </a:br>
            <a:r>
              <a:rPr lang="en-US" b="1" dirty="0"/>
              <a:t>Children</a:t>
            </a:r>
            <a:r>
              <a:rPr lang="en-US" sz="4000" dirty="0"/>
              <a:t> </a:t>
            </a:r>
            <a:r>
              <a:rPr lang="en-US" sz="4000" b="1" dirty="0"/>
              <a:t> </a:t>
            </a:r>
          </a:p>
        </p:txBody>
      </p:sp>
      <p:sp>
        <p:nvSpPr>
          <p:cNvPr id="115" name="Freeform 11">
            <a:extLst>
              <a:ext uri="{FF2B5EF4-FFF2-40B4-BE49-F238E27FC236}">
                <a16:creationId xmlns:a16="http://schemas.microsoft.com/office/drawing/2014/main" id="{F4A3A73B-7D5F-FBFE-5871-0F156F910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A0D0AA6-0957-CE18-8FE0-5C953EBBD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B78B93C6-FBA3-AB55-E188-9334218D333C}"/>
              </a:ext>
            </a:extLst>
          </p:cNvPr>
          <p:cNvSpPr txBox="1">
            <a:spLocks/>
          </p:cNvSpPr>
          <p:nvPr/>
        </p:nvSpPr>
        <p:spPr>
          <a:xfrm>
            <a:off x="5016076" y="228742"/>
            <a:ext cx="6219103" cy="6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James Albert, 1946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Married Charlotte Dennison in 1968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2 Daughters/5 Grandchildren/1 Great Grandson</a:t>
            </a:r>
          </a:p>
          <a:p>
            <a:pPr lvl="2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Tara Atchison/Kurre Thomas Luber</a:t>
            </a:r>
            <a:r>
              <a:rPr lang="en-US">
                <a:solidFill>
                  <a:schemeClr val="tx1"/>
                </a:solidFill>
              </a:rPr>
              <a:t>, MD, 1996: </a:t>
            </a:r>
            <a:r>
              <a:rPr lang="en-US" dirty="0">
                <a:solidFill>
                  <a:schemeClr val="tx1"/>
                </a:solidFill>
              </a:rPr>
              <a:t>Kurre Thomas Jr., Miles Atchison, Charlotte Allen</a:t>
            </a:r>
          </a:p>
          <a:p>
            <a:pPr lvl="2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Abigail Atchison/John Kevin Irions, 1995: Emma Kate, Elizabeth Reagan</a:t>
            </a:r>
          </a:p>
          <a:p>
            <a:pPr lvl="3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Emma Kate/Dustin Johnson: Gunner Pate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Robert Frank, 1947-2023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Married Brenda Sellars in 1972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2 Daughters/3 Grandchildren</a:t>
            </a:r>
          </a:p>
          <a:p>
            <a:pPr lvl="2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Courtney Atchison: severe special needs</a:t>
            </a:r>
          </a:p>
          <a:p>
            <a:pPr lvl="2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Meredith Atchison: Juliana Lisette, Aiden Clark, Everly Blair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Don David, 1949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Married Claudette Williams Bentley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2 Sons/3 Grandchildren</a:t>
            </a:r>
          </a:p>
          <a:p>
            <a:pPr lvl="2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Andrew James/Amanda: Autumn Everly</a:t>
            </a:r>
          </a:p>
          <a:p>
            <a:pPr lvl="2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Christopher Wade Bentley/Melissa: Amanda Marie, Abigail Elaine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8689F7-17A8-6EEF-F772-E9853884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14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7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6D2711-2347-505E-71B4-54F7F6D69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CED9927D-ABB8-8DE9-DA8D-81519965D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63" name="Freeform 11">
              <a:extLst>
                <a:ext uri="{FF2B5EF4-FFF2-40B4-BE49-F238E27FC236}">
                  <a16:creationId xmlns:a16="http://schemas.microsoft.com/office/drawing/2014/main" id="{388D742F-724D-27FD-FBBC-31D29F757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223C914D-2166-7938-C628-C5DDEC85B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D1546378-EBEE-B5FA-D0F0-187FD1572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57075643-22A4-A253-CF8A-71D42C51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5">
              <a:extLst>
                <a:ext uri="{FF2B5EF4-FFF2-40B4-BE49-F238E27FC236}">
                  <a16:creationId xmlns:a16="http://schemas.microsoft.com/office/drawing/2014/main" id="{569932A7-60C8-6875-4D9C-F3B22BEC7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412D1C31-E27A-0B42-4F19-A00C558C5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7">
              <a:extLst>
                <a:ext uri="{FF2B5EF4-FFF2-40B4-BE49-F238E27FC236}">
                  <a16:creationId xmlns:a16="http://schemas.microsoft.com/office/drawing/2014/main" id="{1E5BC84D-D1CF-61B8-EC5C-DD479274D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18">
              <a:extLst>
                <a:ext uri="{FF2B5EF4-FFF2-40B4-BE49-F238E27FC236}">
                  <a16:creationId xmlns:a16="http://schemas.microsoft.com/office/drawing/2014/main" id="{B4821558-6DCC-FE7F-E1E2-5C6FB5981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D89066CC-DA12-AD23-8CF9-43A873447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FF15C901-3B94-3383-3B34-20897147C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21">
              <a:extLst>
                <a:ext uri="{FF2B5EF4-FFF2-40B4-BE49-F238E27FC236}">
                  <a16:creationId xmlns:a16="http://schemas.microsoft.com/office/drawing/2014/main" id="{5B3FEF00-A42B-1C39-E9D0-AF7E88978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22">
              <a:extLst>
                <a:ext uri="{FF2B5EF4-FFF2-40B4-BE49-F238E27FC236}">
                  <a16:creationId xmlns:a16="http://schemas.microsoft.com/office/drawing/2014/main" id="{9F6494C3-2136-EBC8-509E-A31EC766D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C88C795-1180-3345-816E-3A4DAB660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7" name="Freeform 27">
              <a:extLst>
                <a:ext uri="{FF2B5EF4-FFF2-40B4-BE49-F238E27FC236}">
                  <a16:creationId xmlns:a16="http://schemas.microsoft.com/office/drawing/2014/main" id="{3C2D3948-DA74-6418-3DF1-B99E23891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28">
              <a:extLst>
                <a:ext uri="{FF2B5EF4-FFF2-40B4-BE49-F238E27FC236}">
                  <a16:creationId xmlns:a16="http://schemas.microsoft.com/office/drawing/2014/main" id="{51205C25-4B03-11A2-7E76-4A136282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29">
              <a:extLst>
                <a:ext uri="{FF2B5EF4-FFF2-40B4-BE49-F238E27FC236}">
                  <a16:creationId xmlns:a16="http://schemas.microsoft.com/office/drawing/2014/main" id="{0AC1ADFB-601B-4E32-D624-779D67306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9BF1168E-4F47-2286-D845-7A62B5B49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31">
              <a:extLst>
                <a:ext uri="{FF2B5EF4-FFF2-40B4-BE49-F238E27FC236}">
                  <a16:creationId xmlns:a16="http://schemas.microsoft.com/office/drawing/2014/main" id="{0CB49902-A9EE-1DA6-798F-FF2D18996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2">
              <a:extLst>
                <a:ext uri="{FF2B5EF4-FFF2-40B4-BE49-F238E27FC236}">
                  <a16:creationId xmlns:a16="http://schemas.microsoft.com/office/drawing/2014/main" id="{9A030646-4007-C0DC-2FFD-9899AAED8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id="{9E844B8E-E10F-DE78-7C45-EB5F74236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4">
              <a:extLst>
                <a:ext uri="{FF2B5EF4-FFF2-40B4-BE49-F238E27FC236}">
                  <a16:creationId xmlns:a16="http://schemas.microsoft.com/office/drawing/2014/main" id="{F847F171-5A36-DF73-5A20-E3D08938A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5">
              <a:extLst>
                <a:ext uri="{FF2B5EF4-FFF2-40B4-BE49-F238E27FC236}">
                  <a16:creationId xmlns:a16="http://schemas.microsoft.com/office/drawing/2014/main" id="{0F98EE6F-1F99-1B26-B255-D9DC5C70A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36">
              <a:extLst>
                <a:ext uri="{FF2B5EF4-FFF2-40B4-BE49-F238E27FC236}">
                  <a16:creationId xmlns:a16="http://schemas.microsoft.com/office/drawing/2014/main" id="{7E6BD65C-3D52-99D0-AE9C-912A4FFCD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37">
              <a:extLst>
                <a:ext uri="{FF2B5EF4-FFF2-40B4-BE49-F238E27FC236}">
                  <a16:creationId xmlns:a16="http://schemas.microsoft.com/office/drawing/2014/main" id="{DE5E6024-521E-E004-E6EC-1D7CA4E69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38">
              <a:extLst>
                <a:ext uri="{FF2B5EF4-FFF2-40B4-BE49-F238E27FC236}">
                  <a16:creationId xmlns:a16="http://schemas.microsoft.com/office/drawing/2014/main" id="{38E88F92-8553-50CC-841D-9DCD5183C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D4686F9F-1721-1E61-974F-73CF8FEA6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" name="Freeform 6">
            <a:extLst>
              <a:ext uri="{FF2B5EF4-FFF2-40B4-BE49-F238E27FC236}">
                <a16:creationId xmlns:a16="http://schemas.microsoft.com/office/drawing/2014/main" id="{7E78CB18-0E06-7AC0-CBEB-428DEF2AD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274F3FCB-14BB-7875-BAAE-938776DF7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0F90AE9-1E1B-CA21-BC77-1928388A1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14AB99-0577-EDF3-D375-C108E2ACE2E0}"/>
              </a:ext>
            </a:extLst>
          </p:cNvPr>
          <p:cNvSpPr txBox="1"/>
          <p:nvPr/>
        </p:nvSpPr>
        <p:spPr>
          <a:xfrm>
            <a:off x="540279" y="967417"/>
            <a:ext cx="3778870" cy="3943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endParaRPr lang="en-US" sz="3600" b="1" dirty="0">
              <a:solidFill>
                <a:srgbClr val="FE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8" name="Freeform 5">
            <a:extLst>
              <a:ext uri="{FF2B5EF4-FFF2-40B4-BE49-F238E27FC236}">
                <a16:creationId xmlns:a16="http://schemas.microsoft.com/office/drawing/2014/main" id="{08B65F75-D4F6-ED60-DA91-2BE178F6C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01AAF3-5A77-8593-1B7C-F2772F64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240" y="6077931"/>
            <a:ext cx="650510" cy="517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b="1" smtClean="0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15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A person and person smiling&#10;&#10;AI-generated content may be incorrect.">
            <a:extLst>
              <a:ext uri="{FF2B5EF4-FFF2-40B4-BE49-F238E27FC236}">
                <a16:creationId xmlns:a16="http://schemas.microsoft.com/office/drawing/2014/main" id="{EDF30019-9431-2258-EAF2-3E5408DA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7723" y="844433"/>
            <a:ext cx="2692541" cy="2019406"/>
          </a:xfrm>
          <a:prstGeom prst="rect">
            <a:avLst/>
          </a:prstGeom>
        </p:spPr>
      </p:pic>
      <p:pic>
        <p:nvPicPr>
          <p:cNvPr id="7" name="Picture 6" descr="A group of people standing on a beach&#10;&#10;AI-generated content may be incorrect.">
            <a:extLst>
              <a:ext uri="{FF2B5EF4-FFF2-40B4-BE49-F238E27FC236}">
                <a16:creationId xmlns:a16="http://schemas.microsoft.com/office/drawing/2014/main" id="{9BC21B47-C848-7B5C-A8E4-CB51BE9368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59" b="5022"/>
          <a:stretch>
            <a:fillRect/>
          </a:stretch>
        </p:blipFill>
        <p:spPr>
          <a:xfrm>
            <a:off x="4885770" y="471352"/>
            <a:ext cx="7197373" cy="2964180"/>
          </a:xfrm>
          <a:prstGeom prst="rect">
            <a:avLst/>
          </a:prstGeom>
        </p:spPr>
      </p:pic>
      <p:pic>
        <p:nvPicPr>
          <p:cNvPr id="12" name="Picture 11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EBB1649-8AF1-8EEF-1510-F4E078B06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87" y="3534026"/>
            <a:ext cx="5126023" cy="26577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CB7B6B-1BED-5877-12D1-F4021865E3DD}"/>
              </a:ext>
            </a:extLst>
          </p:cNvPr>
          <p:cNvSpPr txBox="1"/>
          <p:nvPr/>
        </p:nvSpPr>
        <p:spPr>
          <a:xfrm>
            <a:off x="8179774" y="14369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205BD4-4ECE-B65B-CA04-AD129C312925}"/>
              </a:ext>
            </a:extLst>
          </p:cNvPr>
          <p:cNvSpPr txBox="1"/>
          <p:nvPr/>
        </p:nvSpPr>
        <p:spPr>
          <a:xfrm>
            <a:off x="7526630" y="6242265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Family Wedding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20999F-EA01-8994-4280-16A57C713F6E}"/>
              </a:ext>
            </a:extLst>
          </p:cNvPr>
          <p:cNvSpPr txBox="1"/>
          <p:nvPr/>
        </p:nvSpPr>
        <p:spPr>
          <a:xfrm>
            <a:off x="284117" y="5301733"/>
            <a:ext cx="3948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Jim Atchison Family Photos</a:t>
            </a:r>
          </a:p>
        </p:txBody>
      </p:sp>
      <p:pic>
        <p:nvPicPr>
          <p:cNvPr id="18" name="Picture 17" descr="A person and person riding horses&#10;&#10;AI-generated content may be incorrect.">
            <a:extLst>
              <a:ext uri="{FF2B5EF4-FFF2-40B4-BE49-F238E27FC236}">
                <a16:creationId xmlns:a16="http://schemas.microsoft.com/office/drawing/2014/main" id="{8C4BD86D-6DCF-FA3B-9221-43011693BF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77" b="2877"/>
          <a:stretch>
            <a:fillRect/>
          </a:stretch>
        </p:blipFill>
        <p:spPr>
          <a:xfrm>
            <a:off x="2488193" y="1854925"/>
            <a:ext cx="1913991" cy="263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24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7CCF7F-13D8-BB1D-C3DB-8A5B9EA86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EB9B5B69-A297-4D2F-8B89-529DA8A27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63" name="Freeform 11">
              <a:extLst>
                <a:ext uri="{FF2B5EF4-FFF2-40B4-BE49-F238E27FC236}">
                  <a16:creationId xmlns:a16="http://schemas.microsoft.com/office/drawing/2014/main" id="{3E39D215-BF38-4094-82D7-61DED1145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7412700A-91C4-4126-8F17-3B9449DBB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DF985802-25A8-4B99-89F0-2A42EC325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F54C35AF-DB92-4205-A779-2A385B714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5">
              <a:extLst>
                <a:ext uri="{FF2B5EF4-FFF2-40B4-BE49-F238E27FC236}">
                  <a16:creationId xmlns:a16="http://schemas.microsoft.com/office/drawing/2014/main" id="{9F845211-1F53-4E0A-891E-B78A206F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9149C7DD-9998-4805-BFC8-CEF5F5DF3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7">
              <a:extLst>
                <a:ext uri="{FF2B5EF4-FFF2-40B4-BE49-F238E27FC236}">
                  <a16:creationId xmlns:a16="http://schemas.microsoft.com/office/drawing/2014/main" id="{47C8036D-3ECA-43DA-BAF5-3C65CF41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18">
              <a:extLst>
                <a:ext uri="{FF2B5EF4-FFF2-40B4-BE49-F238E27FC236}">
                  <a16:creationId xmlns:a16="http://schemas.microsoft.com/office/drawing/2014/main" id="{29C15912-CDE8-4DF3-9324-273FB4C86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37C68D51-B7DA-4572-AB7E-708540B3C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1AF802CB-4E9E-4895-9363-C1199149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21">
              <a:extLst>
                <a:ext uri="{FF2B5EF4-FFF2-40B4-BE49-F238E27FC236}">
                  <a16:creationId xmlns:a16="http://schemas.microsoft.com/office/drawing/2014/main" id="{615760E5-5F27-4735-B01C-78E05F3FB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22">
              <a:extLst>
                <a:ext uri="{FF2B5EF4-FFF2-40B4-BE49-F238E27FC236}">
                  <a16:creationId xmlns:a16="http://schemas.microsoft.com/office/drawing/2014/main" id="{DB9C6516-B2DB-432F-BD3A-A1792BD46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C9C8D0D-644B-4B97-B83C-CC8E64361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7" name="Freeform 27">
              <a:extLst>
                <a:ext uri="{FF2B5EF4-FFF2-40B4-BE49-F238E27FC236}">
                  <a16:creationId xmlns:a16="http://schemas.microsoft.com/office/drawing/2014/main" id="{F8BE1EA6-80CF-446B-A4FE-3F935A51C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28">
              <a:extLst>
                <a:ext uri="{FF2B5EF4-FFF2-40B4-BE49-F238E27FC236}">
                  <a16:creationId xmlns:a16="http://schemas.microsoft.com/office/drawing/2014/main" id="{10E39808-F4F7-43DE-AB53-82B7B55EA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29">
              <a:extLst>
                <a:ext uri="{FF2B5EF4-FFF2-40B4-BE49-F238E27FC236}">
                  <a16:creationId xmlns:a16="http://schemas.microsoft.com/office/drawing/2014/main" id="{6ED5109A-600A-4C23-9BB3-C4C19C2D9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D76FF73F-8CA3-42B0-A680-353805CD2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31">
              <a:extLst>
                <a:ext uri="{FF2B5EF4-FFF2-40B4-BE49-F238E27FC236}">
                  <a16:creationId xmlns:a16="http://schemas.microsoft.com/office/drawing/2014/main" id="{B26A6949-3BEB-422A-854C-D4E26E4CF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2">
              <a:extLst>
                <a:ext uri="{FF2B5EF4-FFF2-40B4-BE49-F238E27FC236}">
                  <a16:creationId xmlns:a16="http://schemas.microsoft.com/office/drawing/2014/main" id="{FE07AD25-30AF-40CD-B901-DF1EDBD68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id="{5AA460AF-7760-4F15-881A-6F0BFDBCD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4">
              <a:extLst>
                <a:ext uri="{FF2B5EF4-FFF2-40B4-BE49-F238E27FC236}">
                  <a16:creationId xmlns:a16="http://schemas.microsoft.com/office/drawing/2014/main" id="{EE53C70E-5D92-4C42-A34F-9F7D16006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5">
              <a:extLst>
                <a:ext uri="{FF2B5EF4-FFF2-40B4-BE49-F238E27FC236}">
                  <a16:creationId xmlns:a16="http://schemas.microsoft.com/office/drawing/2014/main" id="{C27614EE-0086-4D34-99BD-52F03708D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36">
              <a:extLst>
                <a:ext uri="{FF2B5EF4-FFF2-40B4-BE49-F238E27FC236}">
                  <a16:creationId xmlns:a16="http://schemas.microsoft.com/office/drawing/2014/main" id="{326919B9-3ED4-4744-A713-326B3BAF6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37">
              <a:extLst>
                <a:ext uri="{FF2B5EF4-FFF2-40B4-BE49-F238E27FC236}">
                  <a16:creationId xmlns:a16="http://schemas.microsoft.com/office/drawing/2014/main" id="{898BDBF5-8AA3-49CD-999A-ABA1F7AE3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38">
              <a:extLst>
                <a:ext uri="{FF2B5EF4-FFF2-40B4-BE49-F238E27FC236}">
                  <a16:creationId xmlns:a16="http://schemas.microsoft.com/office/drawing/2014/main" id="{AF8ED3E0-CBE7-48C4-8F9E-FF98079CD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A84F153B-2093-4171-BD2D-1631695C9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" name="Freeform 6">
            <a:extLst>
              <a:ext uri="{FF2B5EF4-FFF2-40B4-BE49-F238E27FC236}">
                <a16:creationId xmlns:a16="http://schemas.microsoft.com/office/drawing/2014/main" id="{DB5BC99D-7BEA-4F13-B82B-A956E2D09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FC59DA47-0B3E-4C84-B322-4D0AB409F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F7C0CF3-8632-43CE-B87A-053125D41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" name="Freeform 5">
            <a:extLst>
              <a:ext uri="{FF2B5EF4-FFF2-40B4-BE49-F238E27FC236}">
                <a16:creationId xmlns:a16="http://schemas.microsoft.com/office/drawing/2014/main" id="{1E280319-321A-4944-A828-08032D4E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72FF43-1A41-995F-62FC-FBEC63013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6612" y="6012616"/>
            <a:ext cx="650510" cy="517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b="1" smtClean="0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" name="Picture 8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BF64200D-637D-7851-5851-357D3918D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2" t="16381" r="1" b="28395"/>
          <a:stretch>
            <a:fillRect/>
          </a:stretch>
        </p:blipFill>
        <p:spPr>
          <a:xfrm>
            <a:off x="5209171" y="1103623"/>
            <a:ext cx="2738388" cy="3299519"/>
          </a:xfrm>
          <a:prstGeom prst="rect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E5106A82-F5E4-0D8B-8200-56B4CB1494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65" t="29714" r="10600" b="25600"/>
          <a:stretch>
            <a:fillRect/>
          </a:stretch>
        </p:blipFill>
        <p:spPr>
          <a:xfrm>
            <a:off x="8607674" y="2270795"/>
            <a:ext cx="2738388" cy="33948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BF9876-00C0-F44B-CCBB-79EB0B767F57}"/>
              </a:ext>
            </a:extLst>
          </p:cNvPr>
          <p:cNvSpPr txBox="1"/>
          <p:nvPr/>
        </p:nvSpPr>
        <p:spPr>
          <a:xfrm>
            <a:off x="5264332" y="4557155"/>
            <a:ext cx="265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Courtney Beth Atchison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FFA69-E27F-C651-23BB-5038D3EFD7EE}"/>
              </a:ext>
            </a:extLst>
          </p:cNvPr>
          <p:cNvSpPr txBox="1"/>
          <p:nvPr/>
        </p:nvSpPr>
        <p:spPr>
          <a:xfrm>
            <a:off x="8760822" y="1091143"/>
            <a:ext cx="265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Meredith Blair Atchison, Juliana, Aiden, and Everley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4B8BA6-E3DA-35BB-97DD-2156FE2A0649}"/>
              </a:ext>
            </a:extLst>
          </p:cNvPr>
          <p:cNvSpPr txBox="1"/>
          <p:nvPr/>
        </p:nvSpPr>
        <p:spPr>
          <a:xfrm>
            <a:off x="284117" y="5301733"/>
            <a:ext cx="3948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Bobby Atchison Family Photos</a:t>
            </a:r>
          </a:p>
        </p:txBody>
      </p:sp>
    </p:spTree>
    <p:extLst>
      <p:ext uri="{BB962C8B-B14F-4D97-AF65-F5344CB8AC3E}">
        <p14:creationId xmlns:p14="http://schemas.microsoft.com/office/powerpoint/2010/main" val="1623140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3C82CC-C111-D46D-7FDF-DCE72F247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5FC9A7C8-0065-F65B-63C0-E4246F178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63" name="Freeform 11">
              <a:extLst>
                <a:ext uri="{FF2B5EF4-FFF2-40B4-BE49-F238E27FC236}">
                  <a16:creationId xmlns:a16="http://schemas.microsoft.com/office/drawing/2014/main" id="{2304D10C-88AA-3818-FCC7-1DC2A7E14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C906E540-FE60-4AAC-5E7F-49B12DB3E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0CDA85DB-8949-87A3-C3A4-DE2AF46D8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C38E4C60-82B2-BD74-9731-F2ED26FC2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5">
              <a:extLst>
                <a:ext uri="{FF2B5EF4-FFF2-40B4-BE49-F238E27FC236}">
                  <a16:creationId xmlns:a16="http://schemas.microsoft.com/office/drawing/2014/main" id="{77344B8C-CA3A-663C-5448-537AE4FA9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5804E220-E562-E8B9-9C3D-E8123202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7">
              <a:extLst>
                <a:ext uri="{FF2B5EF4-FFF2-40B4-BE49-F238E27FC236}">
                  <a16:creationId xmlns:a16="http://schemas.microsoft.com/office/drawing/2014/main" id="{7A407184-0BEC-E0DB-29E8-10852E84B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18">
              <a:extLst>
                <a:ext uri="{FF2B5EF4-FFF2-40B4-BE49-F238E27FC236}">
                  <a16:creationId xmlns:a16="http://schemas.microsoft.com/office/drawing/2014/main" id="{6F921A76-2448-B5DD-D767-4DD474731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F2200598-4ADB-4CF3-CAAE-94A33919A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9A85505A-7B59-AF9A-8F62-6A4688DB3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21">
              <a:extLst>
                <a:ext uri="{FF2B5EF4-FFF2-40B4-BE49-F238E27FC236}">
                  <a16:creationId xmlns:a16="http://schemas.microsoft.com/office/drawing/2014/main" id="{2F67E8AA-97CE-E79E-E757-5C44B8239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22">
              <a:extLst>
                <a:ext uri="{FF2B5EF4-FFF2-40B4-BE49-F238E27FC236}">
                  <a16:creationId xmlns:a16="http://schemas.microsoft.com/office/drawing/2014/main" id="{88F55866-573A-851F-140E-313F23982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7CA3078-16A3-B966-31DE-C181B8DFE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7" name="Freeform 27">
              <a:extLst>
                <a:ext uri="{FF2B5EF4-FFF2-40B4-BE49-F238E27FC236}">
                  <a16:creationId xmlns:a16="http://schemas.microsoft.com/office/drawing/2014/main" id="{C8AC2FE3-5590-347A-87CD-80740E9E1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28">
              <a:extLst>
                <a:ext uri="{FF2B5EF4-FFF2-40B4-BE49-F238E27FC236}">
                  <a16:creationId xmlns:a16="http://schemas.microsoft.com/office/drawing/2014/main" id="{D9C292E9-4B3C-70CF-C360-9227094FC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29">
              <a:extLst>
                <a:ext uri="{FF2B5EF4-FFF2-40B4-BE49-F238E27FC236}">
                  <a16:creationId xmlns:a16="http://schemas.microsoft.com/office/drawing/2014/main" id="{BE570099-D00A-9EAA-05D1-C2A06D4437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30">
              <a:extLst>
                <a:ext uri="{FF2B5EF4-FFF2-40B4-BE49-F238E27FC236}">
                  <a16:creationId xmlns:a16="http://schemas.microsoft.com/office/drawing/2014/main" id="{787AF52E-E7DC-A508-F043-2B41FF790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31">
              <a:extLst>
                <a:ext uri="{FF2B5EF4-FFF2-40B4-BE49-F238E27FC236}">
                  <a16:creationId xmlns:a16="http://schemas.microsoft.com/office/drawing/2014/main" id="{BB51F31D-93DE-8934-BF3F-71EF7C42E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2">
              <a:extLst>
                <a:ext uri="{FF2B5EF4-FFF2-40B4-BE49-F238E27FC236}">
                  <a16:creationId xmlns:a16="http://schemas.microsoft.com/office/drawing/2014/main" id="{90E580E7-3AFB-5C3F-4796-7B44D0E9A6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3">
              <a:extLst>
                <a:ext uri="{FF2B5EF4-FFF2-40B4-BE49-F238E27FC236}">
                  <a16:creationId xmlns:a16="http://schemas.microsoft.com/office/drawing/2014/main" id="{A0D9732B-64BB-1297-0800-E710A9D27B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4">
              <a:extLst>
                <a:ext uri="{FF2B5EF4-FFF2-40B4-BE49-F238E27FC236}">
                  <a16:creationId xmlns:a16="http://schemas.microsoft.com/office/drawing/2014/main" id="{4866A4BF-2E11-BA50-9AD6-3BF99A37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5">
              <a:extLst>
                <a:ext uri="{FF2B5EF4-FFF2-40B4-BE49-F238E27FC236}">
                  <a16:creationId xmlns:a16="http://schemas.microsoft.com/office/drawing/2014/main" id="{96DB05AA-D8DB-B901-B75B-EC7B7508E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36">
              <a:extLst>
                <a:ext uri="{FF2B5EF4-FFF2-40B4-BE49-F238E27FC236}">
                  <a16:creationId xmlns:a16="http://schemas.microsoft.com/office/drawing/2014/main" id="{45676E63-9716-214A-3DE4-D8734D581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37">
              <a:extLst>
                <a:ext uri="{FF2B5EF4-FFF2-40B4-BE49-F238E27FC236}">
                  <a16:creationId xmlns:a16="http://schemas.microsoft.com/office/drawing/2014/main" id="{125F458F-DB82-2E6A-3C81-DC7749B96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38">
              <a:extLst>
                <a:ext uri="{FF2B5EF4-FFF2-40B4-BE49-F238E27FC236}">
                  <a16:creationId xmlns:a16="http://schemas.microsoft.com/office/drawing/2014/main" id="{849B893E-1845-F46C-EA28-0B1A15E9F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910D8CC5-3EA3-73CC-8A21-6BE175714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" name="Freeform 6">
            <a:extLst>
              <a:ext uri="{FF2B5EF4-FFF2-40B4-BE49-F238E27FC236}">
                <a16:creationId xmlns:a16="http://schemas.microsoft.com/office/drawing/2014/main" id="{7672D0D6-BD72-6CA9-99F7-2CD9A49B5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C762AA1F-999F-4DA6-53A0-FE11A4130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44131DD-5548-B567-34C4-9DA96F300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" name="Freeform 5">
            <a:extLst>
              <a:ext uri="{FF2B5EF4-FFF2-40B4-BE49-F238E27FC236}">
                <a16:creationId xmlns:a16="http://schemas.microsoft.com/office/drawing/2014/main" id="{BE8B7E5E-6B34-D0F1-6A04-2D80A1C83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22DA96-4C36-ECA0-48E7-FDFCF53C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6612" y="6104056"/>
            <a:ext cx="650510" cy="517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b="1" smtClean="0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17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person and person standing together&#10;&#10;AI-generated content may be incorrect.">
            <a:extLst>
              <a:ext uri="{FF2B5EF4-FFF2-40B4-BE49-F238E27FC236}">
                <a16:creationId xmlns:a16="http://schemas.microsoft.com/office/drawing/2014/main" id="{366070E1-D7E0-8F01-D5B8-6AE0147EF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96" y="1166768"/>
            <a:ext cx="3598307" cy="3326856"/>
          </a:xfrm>
          <a:prstGeom prst="rect">
            <a:avLst/>
          </a:prstGeom>
        </p:spPr>
      </p:pic>
      <p:pic>
        <p:nvPicPr>
          <p:cNvPr id="8" name="Picture 7" descr="A person and person holding a baby&#10;&#10;AI-generated content may be incorrect.">
            <a:extLst>
              <a:ext uri="{FF2B5EF4-FFF2-40B4-BE49-F238E27FC236}">
                <a16:creationId xmlns:a16="http://schemas.microsoft.com/office/drawing/2014/main" id="{F814C1B1-23A3-D79C-2888-49AA3DF44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143" y="901338"/>
            <a:ext cx="3103471" cy="3135085"/>
          </a:xfrm>
          <a:prstGeom prst="rect">
            <a:avLst/>
          </a:prstGeom>
        </p:spPr>
      </p:pic>
      <p:pic>
        <p:nvPicPr>
          <p:cNvPr id="11" name="Picture 10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2C39A35-0412-2000-6EF8-D72090977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964" y="2573382"/>
            <a:ext cx="3240231" cy="33392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16A648-1747-81EB-5427-AD8E085D8120}"/>
              </a:ext>
            </a:extLst>
          </p:cNvPr>
          <p:cNvSpPr txBox="1"/>
          <p:nvPr/>
        </p:nvSpPr>
        <p:spPr>
          <a:xfrm>
            <a:off x="5381897" y="4256709"/>
            <a:ext cx="265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Andrew, Amanda, and Autumn Atchison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9416F1-E964-4EA6-2251-600571F079CA}"/>
              </a:ext>
            </a:extLst>
          </p:cNvPr>
          <p:cNvSpPr txBox="1"/>
          <p:nvPr/>
        </p:nvSpPr>
        <p:spPr>
          <a:xfrm>
            <a:off x="9078686" y="1371601"/>
            <a:ext cx="2063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Chris, Melissa, Abigail and Amanda Bentley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A5DF5A-C912-18D3-928E-4BDE38076DE6}"/>
              </a:ext>
            </a:extLst>
          </p:cNvPr>
          <p:cNvSpPr txBox="1"/>
          <p:nvPr/>
        </p:nvSpPr>
        <p:spPr>
          <a:xfrm>
            <a:off x="284117" y="5301733"/>
            <a:ext cx="3948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Don Atchison Family Photos</a:t>
            </a:r>
          </a:p>
        </p:txBody>
      </p:sp>
    </p:spTree>
    <p:extLst>
      <p:ext uri="{BB962C8B-B14F-4D97-AF65-F5344CB8AC3E}">
        <p14:creationId xmlns:p14="http://schemas.microsoft.com/office/powerpoint/2010/main" val="3627210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6DB636-0F49-E83E-60CE-3D981862D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0AE85B61-9022-5AA4-8950-17A10A2EE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3AFF5-FEEF-55FC-A3AB-200FB2B60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2170444"/>
            <a:ext cx="2454052" cy="395999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we know about </a:t>
            </a:r>
            <a:r>
              <a:rPr lang="en-US" sz="3200" b="1" dirty="0">
                <a:solidFill>
                  <a:schemeClr val="bg1"/>
                </a:solidFill>
              </a:rPr>
              <a:t>Quinton</a:t>
            </a:r>
            <a:br>
              <a:rPr lang="en-US" sz="3200" b="1" dirty="0">
                <a:solidFill>
                  <a:schemeClr val="bg1"/>
                </a:solidFill>
              </a:rPr>
            </a:b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2" name="Freeform 11">
            <a:extLst>
              <a:ext uri="{FF2B5EF4-FFF2-40B4-BE49-F238E27FC236}">
                <a16:creationId xmlns:a16="http://schemas.microsoft.com/office/drawing/2014/main" id="{98C036AE-6B34-0416-022D-5AFBB0F03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F8BF88D4-2074-03CA-3591-B5F0A9B3F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485F6AC-8A3B-1A80-9D13-1EDB5443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934" y="914400"/>
            <a:ext cx="7271057" cy="501412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Born 22 April 1920 in Milan, Gibson, TN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Registered for WWII draft, 1 July 1941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rgbClr val="000000"/>
                </a:solidFill>
              </a:rPr>
              <a:t>6’1”, 170 </a:t>
            </a:r>
            <a:r>
              <a:rPr lang="en-US" sz="1400" dirty="0" err="1">
                <a:solidFill>
                  <a:srgbClr val="000000"/>
                </a:solidFill>
              </a:rPr>
              <a:t>lbs</a:t>
            </a:r>
            <a:r>
              <a:rPr lang="en-US" sz="1400" dirty="0">
                <a:solidFill>
                  <a:srgbClr val="000000"/>
                </a:solidFill>
              </a:rPr>
              <a:t>, Brown eyes, Brown hair, Dark complexion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rgbClr val="000000"/>
                </a:solidFill>
              </a:rPr>
              <a:t>Next of kin = Ina Holt Atchison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rgbClr val="000000"/>
                </a:solidFill>
              </a:rPr>
              <a:t>Staff Sergeant, U.S. Army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Graduated with degree from Memphis State University in 1946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Married Dorothy Ann Stobaugh on 25 August 1946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1950 Census: listed as high school principal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Had two children: Linda Elaine and Nancy Gail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Both Quinton and Dorothy were educators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Died 11 April 1976 and is buried in Rose Hill Cemetery in Humboldt, Gibson, TN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Dorothy died 27 August 2007 and is also buried in Rose Hill Cemetery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C4F10-5A9F-66BD-3213-4E097972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18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88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44FCA3-07DC-BADC-9969-3CDDB7331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267EAE23-019C-EEF2-6391-CBDCD5F6F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FE8858A-178A-E05E-D934-7F98DA3B6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5AE2014F-9110-44AE-B943-04FAB60D1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28">
              <a:extLst>
                <a:ext uri="{FF2B5EF4-FFF2-40B4-BE49-F238E27FC236}">
                  <a16:creationId xmlns:a16="http://schemas.microsoft.com/office/drawing/2014/main" id="{6D0BD5C1-0F99-A4CE-946E-32E60DEA4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29">
              <a:extLst>
                <a:ext uri="{FF2B5EF4-FFF2-40B4-BE49-F238E27FC236}">
                  <a16:creationId xmlns:a16="http://schemas.microsoft.com/office/drawing/2014/main" id="{4BC2926C-15B0-4BF6-DEF1-D8A0E4AC9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EF87684E-4564-A639-C04B-33309CF1B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4E3756D2-F8DA-23F6-89B6-031974616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73B94C83-E19D-F231-7C77-54886CCE1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55958D8F-2781-0286-EA27-A8287BC5A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9BAE60BD-BD7E-FED8-57AB-0C0BE052A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5885E26E-C839-ED40-BCC2-D6E8ACBAD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07A072AB-AB58-55B8-D29B-D1927766E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CEFBB4F7-EB8B-3FA7-8C9F-2FB266044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05B62ECE-06D1-6721-6067-8444A2EBA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E65F4D-D23D-E2D4-D1A5-F54B1EF68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en-US" sz="4000" b="1" dirty="0"/>
              <a:t>Quinton Atchison’s</a:t>
            </a:r>
            <a:br>
              <a:rPr lang="en-US" sz="4000" b="1" dirty="0"/>
            </a:br>
            <a:r>
              <a:rPr lang="en-US" sz="4000" b="1" dirty="0"/>
              <a:t>Children  </a:t>
            </a:r>
          </a:p>
        </p:txBody>
      </p:sp>
      <p:sp>
        <p:nvSpPr>
          <p:cNvPr id="115" name="Freeform 11">
            <a:extLst>
              <a:ext uri="{FF2B5EF4-FFF2-40B4-BE49-F238E27FC236}">
                <a16:creationId xmlns:a16="http://schemas.microsoft.com/office/drawing/2014/main" id="{CD4A2698-1FF8-2478-AB2C-40160CCE5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96D1F2CD-0799-F4CE-5968-03D58F97E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EEFB5B00-3F84-B82B-4FF0-947B1D8631AF}"/>
              </a:ext>
            </a:extLst>
          </p:cNvPr>
          <p:cNvSpPr txBox="1">
            <a:spLocks/>
          </p:cNvSpPr>
          <p:nvPr/>
        </p:nvSpPr>
        <p:spPr>
          <a:xfrm>
            <a:off x="5016076" y="1093380"/>
            <a:ext cx="6219103" cy="5506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dirty="0">
                <a:solidFill>
                  <a:schemeClr val="tx1"/>
                </a:solidFill>
              </a:rPr>
              <a:t>Linda Elaine, 1950-2010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dirty="0">
                <a:solidFill>
                  <a:schemeClr val="tx1"/>
                </a:solidFill>
              </a:rPr>
              <a:t>Nancy Gail, 1954</a:t>
            </a:r>
          </a:p>
          <a:p>
            <a:pPr marL="0" indent="0">
              <a:lnSpc>
                <a:spcPct val="90000"/>
              </a:lnSpc>
              <a:buFont typeface="Wingdings 3" charset="2"/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6826A1-DC7D-CECA-E164-2E7659D28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19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97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1790-F095-5DF8-DCBE-3F3CB9F80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96846"/>
            <a:ext cx="8911687" cy="1280890"/>
          </a:xfrm>
        </p:spPr>
        <p:txBody>
          <a:bodyPr/>
          <a:lstStyle/>
          <a:p>
            <a:r>
              <a:rPr lang="en-US" b="1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BDCAD-750F-98C3-78C9-7389A8F77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1593669"/>
            <a:ext cx="8004765" cy="3879668"/>
          </a:xfrm>
        </p:spPr>
        <p:txBody>
          <a:bodyPr>
            <a:normAutofit/>
          </a:bodyPr>
          <a:lstStyle/>
          <a:p>
            <a:r>
              <a:rPr lang="en-US" sz="2400" dirty="0"/>
              <a:t>Danda’s Parents</a:t>
            </a:r>
          </a:p>
          <a:p>
            <a:r>
              <a:rPr lang="en-US" sz="2400" dirty="0"/>
              <a:t>Danda’s Siblings and Families</a:t>
            </a:r>
          </a:p>
          <a:p>
            <a:pPr lvl="1"/>
            <a:r>
              <a:rPr lang="en-US" sz="2200" dirty="0"/>
              <a:t>Sister Allie Holt Fuqua</a:t>
            </a:r>
          </a:p>
          <a:p>
            <a:pPr lvl="1"/>
            <a:r>
              <a:rPr lang="en-US" sz="2200" dirty="0"/>
              <a:t>Sister Ina Holt Atchison</a:t>
            </a:r>
          </a:p>
          <a:p>
            <a:pPr lvl="1"/>
            <a:r>
              <a:rPr lang="en-US" sz="2200"/>
              <a:t>Brother Otha Holt</a:t>
            </a:r>
            <a:endParaRPr lang="en-US" sz="2200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B344A-8B26-99BD-6A02-7201FF7C4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2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54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99686B-0196-593E-9FF6-3999F31F1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id="{DB463CC7-7237-5EB6-36A2-11B32349C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1" name="Freeform 11">
              <a:extLst>
                <a:ext uri="{FF2B5EF4-FFF2-40B4-BE49-F238E27FC236}">
                  <a16:creationId xmlns:a16="http://schemas.microsoft.com/office/drawing/2014/main" id="{62CAEB68-5547-EB0E-121A-ABD0F2963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2">
              <a:extLst>
                <a:ext uri="{FF2B5EF4-FFF2-40B4-BE49-F238E27FC236}">
                  <a16:creationId xmlns:a16="http://schemas.microsoft.com/office/drawing/2014/main" id="{689412D7-EE09-D0B6-7BE5-04A9FB1D5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3">
              <a:extLst>
                <a:ext uri="{FF2B5EF4-FFF2-40B4-BE49-F238E27FC236}">
                  <a16:creationId xmlns:a16="http://schemas.microsoft.com/office/drawing/2014/main" id="{AF395B9F-B2B6-46C1-13B7-BD0F2A691C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4">
              <a:extLst>
                <a:ext uri="{FF2B5EF4-FFF2-40B4-BE49-F238E27FC236}">
                  <a16:creationId xmlns:a16="http://schemas.microsoft.com/office/drawing/2014/main" id="{21BE3AD3-D599-08C3-F6FC-7E4AE655E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5">
              <a:extLst>
                <a:ext uri="{FF2B5EF4-FFF2-40B4-BE49-F238E27FC236}">
                  <a16:creationId xmlns:a16="http://schemas.microsoft.com/office/drawing/2014/main" id="{A939058B-2036-A4BD-85CE-68D22BC2A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6">
              <a:extLst>
                <a:ext uri="{FF2B5EF4-FFF2-40B4-BE49-F238E27FC236}">
                  <a16:creationId xmlns:a16="http://schemas.microsoft.com/office/drawing/2014/main" id="{2A5DBF46-BB27-C5A8-3CE1-DBDF4291B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7">
              <a:extLst>
                <a:ext uri="{FF2B5EF4-FFF2-40B4-BE49-F238E27FC236}">
                  <a16:creationId xmlns:a16="http://schemas.microsoft.com/office/drawing/2014/main" id="{521AA562-B598-11B7-13E9-D5DB09CE2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8">
              <a:extLst>
                <a:ext uri="{FF2B5EF4-FFF2-40B4-BE49-F238E27FC236}">
                  <a16:creationId xmlns:a16="http://schemas.microsoft.com/office/drawing/2014/main" id="{54E0AEFC-9F00-07F3-367C-759F0B93B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9">
              <a:extLst>
                <a:ext uri="{FF2B5EF4-FFF2-40B4-BE49-F238E27FC236}">
                  <a16:creationId xmlns:a16="http://schemas.microsoft.com/office/drawing/2014/main" id="{44BECEA5-28C2-6C36-A70B-FCEE1A7AF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20">
              <a:extLst>
                <a:ext uri="{FF2B5EF4-FFF2-40B4-BE49-F238E27FC236}">
                  <a16:creationId xmlns:a16="http://schemas.microsoft.com/office/drawing/2014/main" id="{8EF3FCE6-FC95-7241-EC83-FD8564A79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21">
              <a:extLst>
                <a:ext uri="{FF2B5EF4-FFF2-40B4-BE49-F238E27FC236}">
                  <a16:creationId xmlns:a16="http://schemas.microsoft.com/office/drawing/2014/main" id="{824557CE-2E8A-8D7E-B890-60A59D7E28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22">
              <a:extLst>
                <a:ext uri="{FF2B5EF4-FFF2-40B4-BE49-F238E27FC236}">
                  <a16:creationId xmlns:a16="http://schemas.microsoft.com/office/drawing/2014/main" id="{B7042908-C4FE-0592-092F-83E435AF2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A3045C7-6814-2FF8-E17A-624345CA6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45" name="Freeform 27">
              <a:extLst>
                <a:ext uri="{FF2B5EF4-FFF2-40B4-BE49-F238E27FC236}">
                  <a16:creationId xmlns:a16="http://schemas.microsoft.com/office/drawing/2014/main" id="{A2EF098B-B6F4-4389-2DE2-AEBF91731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28">
              <a:extLst>
                <a:ext uri="{FF2B5EF4-FFF2-40B4-BE49-F238E27FC236}">
                  <a16:creationId xmlns:a16="http://schemas.microsoft.com/office/drawing/2014/main" id="{7FEE522F-8F5F-40DA-B0A9-B28023844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29">
              <a:extLst>
                <a:ext uri="{FF2B5EF4-FFF2-40B4-BE49-F238E27FC236}">
                  <a16:creationId xmlns:a16="http://schemas.microsoft.com/office/drawing/2014/main" id="{C29EE66F-36ED-D9C8-F54E-4E775286A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30">
              <a:extLst>
                <a:ext uri="{FF2B5EF4-FFF2-40B4-BE49-F238E27FC236}">
                  <a16:creationId xmlns:a16="http://schemas.microsoft.com/office/drawing/2014/main" id="{E8400F45-76E3-041F-9679-D17425BF1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31">
              <a:extLst>
                <a:ext uri="{FF2B5EF4-FFF2-40B4-BE49-F238E27FC236}">
                  <a16:creationId xmlns:a16="http://schemas.microsoft.com/office/drawing/2014/main" id="{BC145755-4373-F503-406F-B74F82B54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32">
              <a:extLst>
                <a:ext uri="{FF2B5EF4-FFF2-40B4-BE49-F238E27FC236}">
                  <a16:creationId xmlns:a16="http://schemas.microsoft.com/office/drawing/2014/main" id="{5AE20751-65B9-5C56-3258-F0BE89C8A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33">
              <a:extLst>
                <a:ext uri="{FF2B5EF4-FFF2-40B4-BE49-F238E27FC236}">
                  <a16:creationId xmlns:a16="http://schemas.microsoft.com/office/drawing/2014/main" id="{B2F4A605-362F-CFF7-94FE-4861E62E9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34">
              <a:extLst>
                <a:ext uri="{FF2B5EF4-FFF2-40B4-BE49-F238E27FC236}">
                  <a16:creationId xmlns:a16="http://schemas.microsoft.com/office/drawing/2014/main" id="{12F50B97-40C5-18AF-600E-F69E5F6D80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35">
              <a:extLst>
                <a:ext uri="{FF2B5EF4-FFF2-40B4-BE49-F238E27FC236}">
                  <a16:creationId xmlns:a16="http://schemas.microsoft.com/office/drawing/2014/main" id="{B3D0CAB2-907C-765B-A8D8-F6DC10D69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36">
              <a:extLst>
                <a:ext uri="{FF2B5EF4-FFF2-40B4-BE49-F238E27FC236}">
                  <a16:creationId xmlns:a16="http://schemas.microsoft.com/office/drawing/2014/main" id="{BDFDB9FC-4749-089D-DD4D-3B36BD043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37">
              <a:extLst>
                <a:ext uri="{FF2B5EF4-FFF2-40B4-BE49-F238E27FC236}">
                  <a16:creationId xmlns:a16="http://schemas.microsoft.com/office/drawing/2014/main" id="{A92096D2-F240-3217-FAB4-24395570F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38">
              <a:extLst>
                <a:ext uri="{FF2B5EF4-FFF2-40B4-BE49-F238E27FC236}">
                  <a16:creationId xmlns:a16="http://schemas.microsoft.com/office/drawing/2014/main" id="{43D274B3-F363-51B4-C1F4-2F922EA5A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" name="Rectangle 157">
            <a:extLst>
              <a:ext uri="{FF2B5EF4-FFF2-40B4-BE49-F238E27FC236}">
                <a16:creationId xmlns:a16="http://schemas.microsoft.com/office/drawing/2014/main" id="{620BFE32-A5E5-A4A5-4522-028E8FAD0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" name="Freeform 6">
            <a:extLst>
              <a:ext uri="{FF2B5EF4-FFF2-40B4-BE49-F238E27FC236}">
                <a16:creationId xmlns:a16="http://schemas.microsoft.com/office/drawing/2014/main" id="{274DE623-6251-65F5-78ED-AADFD61B3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62" name="Rectangle 161">
            <a:extLst>
              <a:ext uri="{FF2B5EF4-FFF2-40B4-BE49-F238E27FC236}">
                <a16:creationId xmlns:a16="http://schemas.microsoft.com/office/drawing/2014/main" id="{38FE5E89-07D9-6180-E2ED-D424D6F1C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CC0DE109-6663-CFA6-FAA4-7F6E94C70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" name="Freeform 5">
            <a:extLst>
              <a:ext uri="{FF2B5EF4-FFF2-40B4-BE49-F238E27FC236}">
                <a16:creationId xmlns:a16="http://schemas.microsoft.com/office/drawing/2014/main" id="{B70D6C69-2577-A01B-ED17-5CB7FA9D5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newspaper article with text&#10;&#10;AI-generated content may be incorrect.">
            <a:extLst>
              <a:ext uri="{FF2B5EF4-FFF2-40B4-BE49-F238E27FC236}">
                <a16:creationId xmlns:a16="http://schemas.microsoft.com/office/drawing/2014/main" id="{524A4A20-D435-D8F7-8CCE-E47AD2C68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791" y="942511"/>
            <a:ext cx="2041610" cy="340268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82669-55C2-A756-4D06-8F390018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20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4C6BE8-73DE-F1BE-3179-BA20300CD0FF}"/>
              </a:ext>
            </a:extLst>
          </p:cNvPr>
          <p:cNvSpPr txBox="1"/>
          <p:nvPr/>
        </p:nvSpPr>
        <p:spPr>
          <a:xfrm>
            <a:off x="113803" y="5336940"/>
            <a:ext cx="5137465" cy="4131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3200" b="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BROTHER: Otha John Holt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464A21DF-3D74-61A1-3CC6-5B10EC936CF2}"/>
              </a:ext>
            </a:extLst>
          </p:cNvPr>
          <p:cNvSpPr txBox="1">
            <a:spLocks/>
          </p:cNvSpPr>
          <p:nvPr/>
        </p:nvSpPr>
        <p:spPr>
          <a:xfrm>
            <a:off x="5516475" y="861143"/>
            <a:ext cx="6798033" cy="4899929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>
                <a:solidFill>
                  <a:srgbClr val="000000"/>
                </a:solidFill>
              </a:rPr>
              <a:t>Born 1 May 1899 in Milan, Gibson, TN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>
                <a:solidFill>
                  <a:srgbClr val="000000"/>
                </a:solidFill>
              </a:rPr>
              <a:t>Registered for the WWI draft 12 September 1918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400">
                <a:solidFill>
                  <a:srgbClr val="000000"/>
                </a:solidFill>
              </a:rPr>
              <a:t>Medium height and build, Brown eyes, Dark hair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400">
                <a:solidFill>
                  <a:srgbClr val="000000"/>
                </a:solidFill>
              </a:rPr>
              <a:t>Occupation: Farmer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400">
                <a:solidFill>
                  <a:srgbClr val="000000"/>
                </a:solidFill>
              </a:rPr>
              <a:t>Next of kin: Mrs. D.A. Holt, Mother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>
                <a:solidFill>
                  <a:srgbClr val="000000"/>
                </a:solidFill>
              </a:rPr>
              <a:t>Married Mattie Ruth Boulton 8 February 1922 in Gibson County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>
                <a:solidFill>
                  <a:srgbClr val="000000"/>
                </a:solidFill>
              </a:rPr>
              <a:t>The Holts had 2 children – Maurine and Glynn 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>
                <a:solidFill>
                  <a:srgbClr val="000000"/>
                </a:solidFill>
              </a:rPr>
              <a:t>1930 Census: Family of 4, farming his own land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>
                <a:solidFill>
                  <a:srgbClr val="000000"/>
                </a:solidFill>
              </a:rPr>
              <a:t>1940 Census: Family of 4, lumberman working for himself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>
                <a:solidFill>
                  <a:srgbClr val="000000"/>
                </a:solidFill>
              </a:rPr>
              <a:t>Registered for WWII draft 16 February 1942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400">
                <a:solidFill>
                  <a:srgbClr val="000000"/>
                </a:solidFill>
              </a:rPr>
              <a:t>5’11”, 230 lbs, Hazel eyes, Black hair, Dark complexion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400">
                <a:solidFill>
                  <a:srgbClr val="000000"/>
                </a:solidFill>
              </a:rPr>
              <a:t>Next of kin: Mrs. Otha Holt, Wife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>
                <a:solidFill>
                  <a:srgbClr val="000000"/>
                </a:solidFill>
              </a:rPr>
              <a:t>Otha died 27 May 1974 in Milan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>
                <a:solidFill>
                  <a:srgbClr val="000000"/>
                </a:solidFill>
              </a:rPr>
              <a:t>Mattie Ruth died 15 August 1991 in Milan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>
                <a:solidFill>
                  <a:srgbClr val="000000"/>
                </a:solidFill>
              </a:rPr>
              <a:t>Both are buried in Chapel Hill Cemetery in Milan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721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DEFA2C-339B-0B79-F6BA-D32FF289E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34FB19C7-F300-0426-182A-30FC147EC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E44AD5E-13EF-7E89-911B-B3248BA52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4CB23FCD-825E-8B24-BA46-125D9A077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28">
              <a:extLst>
                <a:ext uri="{FF2B5EF4-FFF2-40B4-BE49-F238E27FC236}">
                  <a16:creationId xmlns:a16="http://schemas.microsoft.com/office/drawing/2014/main" id="{C85AA0AC-1D07-BDF3-1DE1-AB138F267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29">
              <a:extLst>
                <a:ext uri="{FF2B5EF4-FFF2-40B4-BE49-F238E27FC236}">
                  <a16:creationId xmlns:a16="http://schemas.microsoft.com/office/drawing/2014/main" id="{F9E94847-07E3-523C-2B50-46383741A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9E8C22C1-38FF-CB0A-45FB-9CB4AF5BE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F8E8128A-D6D1-F1A3-5DED-F9683EBD59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FE9FADCE-E1B5-A50E-B8C1-83558D8FB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3B2A6397-9F35-0AB7-B49D-BE7998C6B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B70C81C0-EEF0-9930-722D-D3E8ADB4A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79DA2083-1829-A32B-E0F2-C29835FC5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451BB298-EF4B-C96D-6D48-E2EE0937D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EFDE0CDF-C8AA-DC0D-1679-489ECABEA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0EB6F0E4-A02A-6B1A-2FBD-864AE41A8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FD2C61D-1FA6-1FF7-3CC2-E322902DC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en-US" sz="4000" b="1" dirty="0"/>
              <a:t>Otha’s Children</a:t>
            </a:r>
          </a:p>
        </p:txBody>
      </p:sp>
      <p:sp>
        <p:nvSpPr>
          <p:cNvPr id="115" name="Freeform 11">
            <a:extLst>
              <a:ext uri="{FF2B5EF4-FFF2-40B4-BE49-F238E27FC236}">
                <a16:creationId xmlns:a16="http://schemas.microsoft.com/office/drawing/2014/main" id="{C5AC7398-737E-2BD1-B6C3-522251F44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83B696E3-FB73-3148-A7C8-4CAF99B48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245F7BE-B75D-AC15-04C2-8D155C812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509" y="1093380"/>
            <a:ext cx="6219103" cy="467925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9EAF0236-B041-13DA-FF64-B0C4D1BC4A21}"/>
              </a:ext>
            </a:extLst>
          </p:cNvPr>
          <p:cNvSpPr txBox="1">
            <a:spLocks/>
          </p:cNvSpPr>
          <p:nvPr/>
        </p:nvSpPr>
        <p:spPr>
          <a:xfrm>
            <a:off x="5127203" y="1768005"/>
            <a:ext cx="6219103" cy="4679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dirty="0">
                <a:solidFill>
                  <a:schemeClr val="tx1"/>
                </a:solidFill>
              </a:rPr>
              <a:t>Ruth “Maurine”,1925-2017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dirty="0">
                <a:solidFill>
                  <a:schemeClr val="tx1"/>
                </a:solidFill>
              </a:rPr>
              <a:t>Otha “Glynn”,1929-2013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endParaRPr lang="en-US" sz="36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buFont typeface="Wingdings 3" charset="2"/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E9506F-A143-0EB8-C237-CF35122A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21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57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11A5C1-D9DF-4515-C56A-9521FE470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DE4948CA-7DE4-22E9-5296-E2A5AF241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46662-CC2E-1D70-CE4B-F76BBA188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2301073"/>
            <a:ext cx="2454052" cy="382936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we know about </a:t>
            </a:r>
            <a:r>
              <a:rPr lang="en-US" sz="3200" b="1" dirty="0">
                <a:solidFill>
                  <a:schemeClr val="bg1"/>
                </a:solidFill>
              </a:rPr>
              <a:t>Maurine</a:t>
            </a:r>
            <a:br>
              <a:rPr lang="en-US" sz="3200" b="1" dirty="0">
                <a:solidFill>
                  <a:schemeClr val="bg1"/>
                </a:solidFill>
              </a:rPr>
            </a:b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2" name="Freeform 11">
            <a:extLst>
              <a:ext uri="{FF2B5EF4-FFF2-40B4-BE49-F238E27FC236}">
                <a16:creationId xmlns:a16="http://schemas.microsoft.com/office/drawing/2014/main" id="{AB874817-5D91-7E9E-C3FD-E3B94A4AD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F0C84BE3-6BEC-FD14-C215-84B3F7C4A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DFE45A-30F1-6A34-ACE7-0FAB52E40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1135464"/>
            <a:ext cx="6798033" cy="430069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Born 6 March 1925 in Milan, Gibson, TN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Married John A. Shoaf 17 April 1947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1950 Census: John and Maurine lived next door to Maurine’s parents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rgbClr val="000000"/>
                </a:solidFill>
              </a:rPr>
              <a:t>Occupation: John was a cotton buyer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The Shoafs had 7 children – John III, Barrett Holt, Camille, Richard Hedrick, Ruth, Nancy, Vance Charlton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John died 17 March 2002 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Maurine died 17 April 2017 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Both are buried in Oakwood Cemetery, Milan, TN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5D978-82F1-5A14-B0B6-9F13CF2E6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22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56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EB7C4-D797-9EEC-6601-194702349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CA11DC4B-AB2E-25EE-0F27-92E94F2C2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5954DEF-0FE0-5B0D-8E61-0FCD7019C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07F65DA3-AE04-B8C6-5271-FEEFD8258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28">
              <a:extLst>
                <a:ext uri="{FF2B5EF4-FFF2-40B4-BE49-F238E27FC236}">
                  <a16:creationId xmlns:a16="http://schemas.microsoft.com/office/drawing/2014/main" id="{1450076D-525E-252A-5AEB-A7D282CD9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29">
              <a:extLst>
                <a:ext uri="{FF2B5EF4-FFF2-40B4-BE49-F238E27FC236}">
                  <a16:creationId xmlns:a16="http://schemas.microsoft.com/office/drawing/2014/main" id="{A84BB629-8BA1-3130-F5A3-F01EF9B03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0016AA77-5989-D136-F594-FC0474F577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BF7A7851-044F-AFE8-5A55-232108C04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4BB6D4C4-16C7-F652-C4BE-5168E1EA4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C7030DE3-1A24-E6D3-FB84-F607B2F26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887F5ED4-8B2B-D174-8DC1-AE0D5A5F3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05EB1CC4-D217-70F9-33EC-37817057F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78CE5E29-2018-A2EA-5D38-6C662A0688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524202FB-12C8-45F3-D803-E24EA9A16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3D7D6702-190C-7379-9A54-78A7F9BAB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77FA22-7FA8-8B73-C6E4-9B3B02D11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en-US" sz="4000" b="1" dirty="0"/>
              <a:t>Maurine Holt Shoaf’s Children  </a:t>
            </a:r>
          </a:p>
        </p:txBody>
      </p:sp>
      <p:sp>
        <p:nvSpPr>
          <p:cNvPr id="115" name="Freeform 11">
            <a:extLst>
              <a:ext uri="{FF2B5EF4-FFF2-40B4-BE49-F238E27FC236}">
                <a16:creationId xmlns:a16="http://schemas.microsoft.com/office/drawing/2014/main" id="{31B2635C-BD6C-4625-1114-BDC037E2F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CBA07FDA-0CF4-D6EE-BB19-02C12DC42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7D41FB11-E884-E14B-45A4-E89E999B4BE3}"/>
              </a:ext>
            </a:extLst>
          </p:cNvPr>
          <p:cNvSpPr txBox="1">
            <a:spLocks/>
          </p:cNvSpPr>
          <p:nvPr/>
        </p:nvSpPr>
        <p:spPr>
          <a:xfrm>
            <a:off x="5016076" y="361742"/>
            <a:ext cx="6219103" cy="623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John A. III, 1950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2 Sons: John IV, Alex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Barrett Holt “Holt”, 1951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2 Daughters: Jennifer Marie, Samantha Suellen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Camille, 1954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Married Carl Mussenden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Richard Hedrick, 1957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Married Frankie Woody, 1984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1 Daughter: Emma Frances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Ruth, 1959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Nancy, 1963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Married Art Graesser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Vance Charlton, 1965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Married Julie Mansfield, 1997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1 Son: Finis William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DAB83DE-EDCA-0938-9A58-A97F20139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23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723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737913-3B27-7056-1E3D-8F0B0E751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4D769776-F99D-6BC0-8C71-6BE0D722F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70A6B-87E8-3E28-8719-25941DFF6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2090058"/>
            <a:ext cx="2454052" cy="404038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we know about </a:t>
            </a:r>
            <a:r>
              <a:rPr lang="en-US" sz="3200" b="1" dirty="0">
                <a:solidFill>
                  <a:schemeClr val="bg1"/>
                </a:solidFill>
              </a:rPr>
              <a:t>Glynn</a:t>
            </a:r>
            <a:br>
              <a:rPr lang="en-US" sz="3200" b="1" dirty="0">
                <a:solidFill>
                  <a:schemeClr val="bg1"/>
                </a:solidFill>
              </a:rPr>
            </a:b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2" name="Freeform 11">
            <a:extLst>
              <a:ext uri="{FF2B5EF4-FFF2-40B4-BE49-F238E27FC236}">
                <a16:creationId xmlns:a16="http://schemas.microsoft.com/office/drawing/2014/main" id="{7464803C-161F-8823-A577-14B28AA3C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A99676E8-0D96-FF34-10C5-963054F83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0CD6F94-CCC4-A901-57FA-AC80A7981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1135464"/>
            <a:ext cx="6798033" cy="430069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Born 29 November 1929 in Milan, Gibson, TN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Glynn had 2 children – Diane, Mae – children from two different marriages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Holt &amp; Holt Construction – floating concrete models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Glynn died 3 June 2013 in Milan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Buried in Chapel Hill Cemetery in Milan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ECCED-25DE-094E-2597-FF71CEB0A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24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66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963664-9E4A-DC39-7361-2773C5AB0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24D78C46-BDC0-3086-E323-6AF2F1EE3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51E8FDD-83AE-4DC8-7053-1FDDBCF46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420F8735-6056-1F02-08F5-A8B60159D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28">
              <a:extLst>
                <a:ext uri="{FF2B5EF4-FFF2-40B4-BE49-F238E27FC236}">
                  <a16:creationId xmlns:a16="http://schemas.microsoft.com/office/drawing/2014/main" id="{6124E48C-AFB3-9F61-1ACF-60279A23BE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29">
              <a:extLst>
                <a:ext uri="{FF2B5EF4-FFF2-40B4-BE49-F238E27FC236}">
                  <a16:creationId xmlns:a16="http://schemas.microsoft.com/office/drawing/2014/main" id="{C422C402-428A-263E-222B-99C338D70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EBA72308-7633-BC1B-AC43-9D7777335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79283B70-E8D4-A61E-77DB-FE647A9A8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47861A92-48E2-DE69-EA25-CAF871978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89E5C30B-B60B-DB87-F4AA-6E4C8B940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7354327D-6A8E-4908-EF4F-DAD3EF363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C5C3D7D5-98D4-839E-8671-D965D76A0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BD162A91-A0AC-A3AF-25C2-A00659186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B2D9996E-1FE3-1D1C-28E2-FBC8DA3128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1C02F0CE-2491-273F-3317-D1ECBBC08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210BC1C-99BC-8AB9-854B-58529011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en-US" sz="4000" b="1" dirty="0"/>
              <a:t>Glynn Holt’s Children  </a:t>
            </a:r>
          </a:p>
        </p:txBody>
      </p:sp>
      <p:sp>
        <p:nvSpPr>
          <p:cNvPr id="115" name="Freeform 11">
            <a:extLst>
              <a:ext uri="{FF2B5EF4-FFF2-40B4-BE49-F238E27FC236}">
                <a16:creationId xmlns:a16="http://schemas.microsoft.com/office/drawing/2014/main" id="{B9B07944-869D-52EA-8451-A16FB1480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F4E2C2FE-EDEA-FE8B-7222-7704DADE8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6661127B-C5A0-2300-0820-61FDDDC0EAE8}"/>
              </a:ext>
            </a:extLst>
          </p:cNvPr>
          <p:cNvSpPr txBox="1">
            <a:spLocks/>
          </p:cNvSpPr>
          <p:nvPr/>
        </p:nvSpPr>
        <p:spPr>
          <a:xfrm>
            <a:off x="5127203" y="1777671"/>
            <a:ext cx="6219103" cy="3448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Diane Holt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2 Children: Christopher and Katherine Bansbach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Mae Holt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1 Child</a:t>
            </a:r>
          </a:p>
          <a:p>
            <a:pPr marL="0" indent="0">
              <a:lnSpc>
                <a:spcPct val="90000"/>
              </a:lnSpc>
              <a:buFont typeface="Wingdings 3" charset="2"/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3E3003-113D-8C0B-9CB4-884DC8B65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25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52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92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112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5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B1EC0-E394-AA10-01AA-FDCFA03DC7E6}"/>
              </a:ext>
            </a:extLst>
          </p:cNvPr>
          <p:cNvSpPr txBox="1"/>
          <p:nvPr/>
        </p:nvSpPr>
        <p:spPr>
          <a:xfrm>
            <a:off x="987215" y="1318590"/>
            <a:ext cx="5102159" cy="4220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Danda’s Parents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endParaRPr lang="en-US" sz="5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0149D9-9787-CA07-70B0-07546F5C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F8CA3-CD5E-97A0-F254-147866902EA6}"/>
              </a:ext>
            </a:extLst>
          </p:cNvPr>
          <p:cNvSpPr txBox="1">
            <a:spLocks/>
          </p:cNvSpPr>
          <p:nvPr/>
        </p:nvSpPr>
        <p:spPr bwMode="gray">
          <a:xfrm>
            <a:off x="10298809" y="6264134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3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99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72E9A-E3EC-64A0-8424-3AC665D6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6" y="787400"/>
            <a:ext cx="7459133" cy="778933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EFFFF"/>
                </a:solidFill>
              </a:rPr>
              <a:t>Danda’s Father: Dan Alexander Holt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82B80D-457C-2947-7906-41708C64D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1909187"/>
            <a:ext cx="7145867" cy="4521758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Born 10 Jun 1866 in Milan, Gibson, Tennessee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1870 Census: His parents had 7 children ages 2-18 </a:t>
            </a:r>
          </a:p>
          <a:p>
            <a:pPr lvl="1">
              <a:buClr>
                <a:schemeClr val="tx1"/>
              </a:buClr>
            </a:pPr>
            <a:r>
              <a:rPr lang="en-US" sz="1400" dirty="0">
                <a:solidFill>
                  <a:srgbClr val="FEFFFF"/>
                </a:solidFill>
              </a:rPr>
              <a:t>Occupation: Father was a farmer </a:t>
            </a:r>
          </a:p>
          <a:p>
            <a:pPr lvl="1">
              <a:buClr>
                <a:schemeClr val="tx1"/>
              </a:buClr>
            </a:pPr>
            <a:r>
              <a:rPr lang="en-US" sz="1400" dirty="0">
                <a:solidFill>
                  <a:srgbClr val="FEFFFF"/>
                </a:solidFill>
              </a:rPr>
              <a:t>Real estate = $1,500 and personal estate = $500 (worth about $39k and $12k today)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1880 Census: His parents had 6 children ages 7-19, father a farmer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Married Ella Hayes McMinn on 31 Jan 1889 in Milan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1900 Census: Dan and Ella plus 4 children from 1-10 years</a:t>
            </a:r>
          </a:p>
          <a:p>
            <a:pPr lvl="1">
              <a:buClr>
                <a:schemeClr val="tx1"/>
              </a:buClr>
            </a:pPr>
            <a:r>
              <a:rPr lang="en-US" sz="1400" dirty="0">
                <a:solidFill>
                  <a:srgbClr val="FEFFFF"/>
                </a:solidFill>
              </a:rPr>
              <a:t>Occupation: Farmer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Died 1 Dec 1908 in Milan at 42 of “fever” (typhoid fever) 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Buried at Chapel Hill Cemetery in Milan</a:t>
            </a: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</p:txBody>
      </p:sp>
      <p:pic>
        <p:nvPicPr>
          <p:cNvPr id="7" name="Picture 6" descr="A person and person with a baby&#10;&#10;Description automatically generated">
            <a:extLst>
              <a:ext uri="{FF2B5EF4-FFF2-40B4-BE49-F238E27FC236}">
                <a16:creationId xmlns:a16="http://schemas.microsoft.com/office/drawing/2014/main" id="{8C0A7CF9-D4B2-9659-7A12-0B51E389FE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00" r="-777" b="-597"/>
          <a:stretch>
            <a:fillRect/>
          </a:stretch>
        </p:blipFill>
        <p:spPr>
          <a:xfrm>
            <a:off x="8634225" y="1724296"/>
            <a:ext cx="3148472" cy="44267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5C9C4-F1E7-C4A7-DDC3-9FE7323E1469}"/>
              </a:ext>
            </a:extLst>
          </p:cNvPr>
          <p:cNvSpPr txBox="1">
            <a:spLocks/>
          </p:cNvSpPr>
          <p:nvPr/>
        </p:nvSpPr>
        <p:spPr bwMode="gray">
          <a:xfrm>
            <a:off x="10471408" y="6292181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4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46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6CC90C-978F-BA19-D85E-8870B6054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80FBBB63-079A-D073-C86E-93EEC7004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EE57697-87BE-9E1B-9E8A-CCD481194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Freeform 5">
            <a:extLst>
              <a:ext uri="{FF2B5EF4-FFF2-40B4-BE49-F238E27FC236}">
                <a16:creationId xmlns:a16="http://schemas.microsoft.com/office/drawing/2014/main" id="{F6EB3311-F702-70F4-3066-48446C19A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079B6-3452-FA34-F9C4-049E13F3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687732" cy="778933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EFFFF"/>
                </a:solidFill>
              </a:rPr>
              <a:t>Danda’s Mother: Ella Hays McMinn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C80494-011C-EE97-BC04-D92326AAC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1822553"/>
            <a:ext cx="7145867" cy="4558150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Born 6 Aug 1869 in Milan, Tennessee (Obituary)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1870 Census (Carroll County): Her parents had 2 children + mother’s brother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Father’s Occupation: Farmer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Real estate = $1,600 and personal estate = $600 (comparable to Dan Alexander’s father’s holdings)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1880 Census (Gibson County): Widowed father with 3 children + father’s sister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Neighbors to Blankingships, family of wife #2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Married Dan Alexander Holt on 31 Jan 1889 in Milan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1910 Census: Widow with 3 children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Occupation: Farm manager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Neighbors to daughter’s family, Allie and Jim Fuqua with son Roy plus McMinns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1920 Census: Head of household, Danda and Danma lived with her + Otha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1930 Census: Head of household, Ina Atchison (35) living with her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1940 Census: Head of household, Ina Atchison and her son Billy (21) living with her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Real Estate = $1,000 or $19k today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Died 18 Sep 1949 of ”lobar pneumonia” while visiting Danma and Danda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Buried at Chapel Hill Cemetery in Milan</a:t>
            </a: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</p:txBody>
      </p:sp>
      <p:pic>
        <p:nvPicPr>
          <p:cNvPr id="12" name="Picture 11" descr="A close-up of an old person&#10;&#10;AI-generated content may be incorrect.">
            <a:extLst>
              <a:ext uri="{FF2B5EF4-FFF2-40B4-BE49-F238E27FC236}">
                <a16:creationId xmlns:a16="http://schemas.microsoft.com/office/drawing/2014/main" id="{59E2B5B6-3A85-4EB9-866F-D6BC1F0FC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4680" r="-936"/>
          <a:stretch>
            <a:fillRect/>
          </a:stretch>
        </p:blipFill>
        <p:spPr>
          <a:xfrm>
            <a:off x="8665573" y="1789612"/>
            <a:ext cx="3025684" cy="423954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52F7F-5660-2384-AC6F-7E25EC93B7BA}"/>
              </a:ext>
            </a:extLst>
          </p:cNvPr>
          <p:cNvSpPr txBox="1">
            <a:spLocks/>
          </p:cNvSpPr>
          <p:nvPr/>
        </p:nvSpPr>
        <p:spPr bwMode="gray">
          <a:xfrm>
            <a:off x="10298809" y="6264134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5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346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72E9A-E3EC-64A0-8424-3AC665D6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Children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82B80D-457C-2947-7906-41708C64D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1275054"/>
            <a:ext cx="3650278" cy="461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Dan and Ella had </a:t>
            </a:r>
            <a:r>
              <a:rPr lang="en-US" b="1" dirty="0"/>
              <a:t>4 children</a:t>
            </a:r>
            <a:r>
              <a:rPr lang="en-US" dirty="0"/>
              <a:t>:</a:t>
            </a:r>
          </a:p>
          <a:p>
            <a:pPr>
              <a:buClr>
                <a:schemeClr val="tx1"/>
              </a:buClr>
            </a:pPr>
            <a:r>
              <a:rPr lang="en-US" b="1" dirty="0"/>
              <a:t>Emma Alene (Allie) Holt Fuqua</a:t>
            </a:r>
            <a:r>
              <a:rPr lang="en-US" dirty="0"/>
              <a:t> born 1889 - died 1967</a:t>
            </a:r>
          </a:p>
          <a:p>
            <a:pPr>
              <a:buClr>
                <a:schemeClr val="tx1"/>
              </a:buClr>
            </a:pPr>
            <a:r>
              <a:rPr lang="en-US" b="1" dirty="0"/>
              <a:t>Ina Bessie Holt Atchison</a:t>
            </a:r>
            <a:r>
              <a:rPr lang="en-US" dirty="0"/>
              <a:t> born 1893 – died 1983</a:t>
            </a:r>
          </a:p>
          <a:p>
            <a:pPr>
              <a:buClr>
                <a:schemeClr val="tx1"/>
              </a:buClr>
            </a:pPr>
            <a:r>
              <a:rPr lang="en-US" b="1" dirty="0"/>
              <a:t>Lonnie Dan Holt (our Danda) </a:t>
            </a:r>
            <a:r>
              <a:rPr lang="en-US" dirty="0"/>
              <a:t>born 1896 – died 1974</a:t>
            </a:r>
          </a:p>
          <a:p>
            <a:pPr>
              <a:buClr>
                <a:schemeClr val="tx1"/>
              </a:buClr>
            </a:pPr>
            <a:r>
              <a:rPr lang="en-US" b="1" dirty="0"/>
              <a:t>Otha John Holt </a:t>
            </a:r>
            <a:r>
              <a:rPr lang="en-US" dirty="0"/>
              <a:t>born 1899 – died 1974</a:t>
            </a:r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046AEE16-2380-61BE-9E51-A650616EA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701" y="1275053"/>
            <a:ext cx="6953577" cy="4398137"/>
          </a:xfrm>
          <a:prstGeom prst="rect">
            <a:avLst/>
          </a:prstGeom>
        </p:spPr>
      </p:pic>
      <p:sp>
        <p:nvSpPr>
          <p:cNvPr id="99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FF279D-7DD3-EC36-62E9-55CB9C0BBAD4}"/>
              </a:ext>
            </a:extLst>
          </p:cNvPr>
          <p:cNvSpPr txBox="1">
            <a:spLocks/>
          </p:cNvSpPr>
          <p:nvPr/>
        </p:nvSpPr>
        <p:spPr bwMode="gray">
          <a:xfrm>
            <a:off x="10298809" y="6264134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6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80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B888C9-B181-92DA-6BB1-EA4D512ED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15D29CE0-2FB6-3971-8ED0-1C9B6C57E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A32EE254-4BDE-68B2-3BF7-8073C6693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7EFB93A6-A112-303B-4232-F44353E94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id="{5528CB16-50D3-FA09-BD98-49D2CD87D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4">
              <a:extLst>
                <a:ext uri="{FF2B5EF4-FFF2-40B4-BE49-F238E27FC236}">
                  <a16:creationId xmlns:a16="http://schemas.microsoft.com/office/drawing/2014/main" id="{921167A9-9DDA-79B3-4A6A-58F008CB8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id="{047C1CD2-1E8C-1EE1-0D60-475BD6A05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742AC4B7-1E1B-7133-A914-E8E7EEDBD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CE7FF350-1EC9-21B4-7CD4-794F43A6F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8">
              <a:extLst>
                <a:ext uri="{FF2B5EF4-FFF2-40B4-BE49-F238E27FC236}">
                  <a16:creationId xmlns:a16="http://schemas.microsoft.com/office/drawing/2014/main" id="{C960FF68-8588-9261-31CF-018326CDD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19">
              <a:extLst>
                <a:ext uri="{FF2B5EF4-FFF2-40B4-BE49-F238E27FC236}">
                  <a16:creationId xmlns:a16="http://schemas.microsoft.com/office/drawing/2014/main" id="{02994E67-BBC3-0442-815F-C038A64C9C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20">
              <a:extLst>
                <a:ext uri="{FF2B5EF4-FFF2-40B4-BE49-F238E27FC236}">
                  <a16:creationId xmlns:a16="http://schemas.microsoft.com/office/drawing/2014/main" id="{32DB1507-C173-8A1C-0C38-89F6568F5A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21">
              <a:extLst>
                <a:ext uri="{FF2B5EF4-FFF2-40B4-BE49-F238E27FC236}">
                  <a16:creationId xmlns:a16="http://schemas.microsoft.com/office/drawing/2014/main" id="{93699605-11A1-DE3D-4423-29585BEBD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22">
              <a:extLst>
                <a:ext uri="{FF2B5EF4-FFF2-40B4-BE49-F238E27FC236}">
                  <a16:creationId xmlns:a16="http://schemas.microsoft.com/office/drawing/2014/main" id="{ECB10ABE-C663-3BB4-392C-12847839F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B827DCC-4FEC-11C9-3C3C-AB065A292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92" name="Freeform 27">
              <a:extLst>
                <a:ext uri="{FF2B5EF4-FFF2-40B4-BE49-F238E27FC236}">
                  <a16:creationId xmlns:a16="http://schemas.microsoft.com/office/drawing/2014/main" id="{FFA24351-ADD2-BA9C-F01C-588266153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28">
              <a:extLst>
                <a:ext uri="{FF2B5EF4-FFF2-40B4-BE49-F238E27FC236}">
                  <a16:creationId xmlns:a16="http://schemas.microsoft.com/office/drawing/2014/main" id="{7530DC05-C7D1-991D-0D5C-0241C39BA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29">
              <a:extLst>
                <a:ext uri="{FF2B5EF4-FFF2-40B4-BE49-F238E27FC236}">
                  <a16:creationId xmlns:a16="http://schemas.microsoft.com/office/drawing/2014/main" id="{57EB663E-0DBB-7ABA-A027-978A34F77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30">
              <a:extLst>
                <a:ext uri="{FF2B5EF4-FFF2-40B4-BE49-F238E27FC236}">
                  <a16:creationId xmlns:a16="http://schemas.microsoft.com/office/drawing/2014/main" id="{5230442C-FBC1-1D2D-4794-ECE39A4D2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31">
              <a:extLst>
                <a:ext uri="{FF2B5EF4-FFF2-40B4-BE49-F238E27FC236}">
                  <a16:creationId xmlns:a16="http://schemas.microsoft.com/office/drawing/2014/main" id="{0660A806-A363-E4EC-E366-E59C1958A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32">
              <a:extLst>
                <a:ext uri="{FF2B5EF4-FFF2-40B4-BE49-F238E27FC236}">
                  <a16:creationId xmlns:a16="http://schemas.microsoft.com/office/drawing/2014/main" id="{72E3CCA8-4A88-034C-88C0-8CCDCCDF1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33">
              <a:extLst>
                <a:ext uri="{FF2B5EF4-FFF2-40B4-BE49-F238E27FC236}">
                  <a16:creationId xmlns:a16="http://schemas.microsoft.com/office/drawing/2014/main" id="{A9B6C936-0B50-D491-9CA3-9A01B49EA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34">
              <a:extLst>
                <a:ext uri="{FF2B5EF4-FFF2-40B4-BE49-F238E27FC236}">
                  <a16:creationId xmlns:a16="http://schemas.microsoft.com/office/drawing/2014/main" id="{DD1629A6-A4A0-0087-5B26-9C709B709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35">
              <a:extLst>
                <a:ext uri="{FF2B5EF4-FFF2-40B4-BE49-F238E27FC236}">
                  <a16:creationId xmlns:a16="http://schemas.microsoft.com/office/drawing/2014/main" id="{14391A33-E099-78C9-8F2C-457CA18C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36">
              <a:extLst>
                <a:ext uri="{FF2B5EF4-FFF2-40B4-BE49-F238E27FC236}">
                  <a16:creationId xmlns:a16="http://schemas.microsoft.com/office/drawing/2014/main" id="{4D3172AC-E504-29BF-8B4C-8C67A74C5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37">
              <a:extLst>
                <a:ext uri="{FF2B5EF4-FFF2-40B4-BE49-F238E27FC236}">
                  <a16:creationId xmlns:a16="http://schemas.microsoft.com/office/drawing/2014/main" id="{81592363-7BCE-D992-3263-061DDFC78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38">
              <a:extLst>
                <a:ext uri="{FF2B5EF4-FFF2-40B4-BE49-F238E27FC236}">
                  <a16:creationId xmlns:a16="http://schemas.microsoft.com/office/drawing/2014/main" id="{02B60147-E429-13EF-BA53-CF227CAF81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4C4DE25-3ABD-81DC-C410-519817E78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" name="Freeform 6">
            <a:extLst>
              <a:ext uri="{FF2B5EF4-FFF2-40B4-BE49-F238E27FC236}">
                <a16:creationId xmlns:a16="http://schemas.microsoft.com/office/drawing/2014/main" id="{489EB929-533D-9229-375C-4FC381C07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0D7DE0C9-93CE-E1C5-E1DF-3E4A0C4BC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D84BDD8-171C-146A-E9C9-251FCBAF8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112" name="Freeform 11">
              <a:extLst>
                <a:ext uri="{FF2B5EF4-FFF2-40B4-BE49-F238E27FC236}">
                  <a16:creationId xmlns:a16="http://schemas.microsoft.com/office/drawing/2014/main" id="{B3999140-FADF-7373-1C0D-D64D061B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2">
              <a:extLst>
                <a:ext uri="{FF2B5EF4-FFF2-40B4-BE49-F238E27FC236}">
                  <a16:creationId xmlns:a16="http://schemas.microsoft.com/office/drawing/2014/main" id="{A3E12AF2-4AC3-5768-9255-D31DA14B7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3">
              <a:extLst>
                <a:ext uri="{FF2B5EF4-FFF2-40B4-BE49-F238E27FC236}">
                  <a16:creationId xmlns:a16="http://schemas.microsoft.com/office/drawing/2014/main" id="{74BAA779-A1EE-7DAE-4D99-F10C31AE6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4">
              <a:extLst>
                <a:ext uri="{FF2B5EF4-FFF2-40B4-BE49-F238E27FC236}">
                  <a16:creationId xmlns:a16="http://schemas.microsoft.com/office/drawing/2014/main" id="{A1EC3F34-9C59-774E-6222-54B32250C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5">
              <a:extLst>
                <a:ext uri="{FF2B5EF4-FFF2-40B4-BE49-F238E27FC236}">
                  <a16:creationId xmlns:a16="http://schemas.microsoft.com/office/drawing/2014/main" id="{48CB422E-4D51-0705-846F-4E421534F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8998EE11-3B8C-B1A6-2EA7-5C64F6BCB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7">
              <a:extLst>
                <a:ext uri="{FF2B5EF4-FFF2-40B4-BE49-F238E27FC236}">
                  <a16:creationId xmlns:a16="http://schemas.microsoft.com/office/drawing/2014/main" id="{E8E6CFB7-FDE4-9012-E020-E557A1A25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8">
              <a:extLst>
                <a:ext uri="{FF2B5EF4-FFF2-40B4-BE49-F238E27FC236}">
                  <a16:creationId xmlns:a16="http://schemas.microsoft.com/office/drawing/2014/main" id="{328C05DE-458B-FB06-C8C3-F0F4A918E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9">
              <a:extLst>
                <a:ext uri="{FF2B5EF4-FFF2-40B4-BE49-F238E27FC236}">
                  <a16:creationId xmlns:a16="http://schemas.microsoft.com/office/drawing/2014/main" id="{D6198726-B80D-619D-AC92-CB81CCCFF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20">
              <a:extLst>
                <a:ext uri="{FF2B5EF4-FFF2-40B4-BE49-F238E27FC236}">
                  <a16:creationId xmlns:a16="http://schemas.microsoft.com/office/drawing/2014/main" id="{86F9BA8E-FEA1-94F2-0F1E-8626C1E2C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21">
              <a:extLst>
                <a:ext uri="{FF2B5EF4-FFF2-40B4-BE49-F238E27FC236}">
                  <a16:creationId xmlns:a16="http://schemas.microsoft.com/office/drawing/2014/main" id="{D43F8552-1014-2EBB-EAC3-BAEC22988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22">
              <a:extLst>
                <a:ext uri="{FF2B5EF4-FFF2-40B4-BE49-F238E27FC236}">
                  <a16:creationId xmlns:a16="http://schemas.microsoft.com/office/drawing/2014/main" id="{215A0510-AFE0-4DAE-1016-319184770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5" name="Freeform 6">
            <a:extLst>
              <a:ext uri="{FF2B5EF4-FFF2-40B4-BE49-F238E27FC236}">
                <a16:creationId xmlns:a16="http://schemas.microsoft.com/office/drawing/2014/main" id="{2ABFD8DB-DEE6-96A5-0356-045655A6B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1460E8-87D6-8B28-6F0A-84EDD945FD1C}"/>
              </a:ext>
            </a:extLst>
          </p:cNvPr>
          <p:cNvSpPr txBox="1"/>
          <p:nvPr/>
        </p:nvSpPr>
        <p:spPr>
          <a:xfrm>
            <a:off x="987215" y="1318590"/>
            <a:ext cx="5102159" cy="4220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Danda’s Siblings and Families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endParaRPr lang="en-US" sz="5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33BD1-DAF1-FED0-09A4-D663F788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6C46E-4C93-9CB3-10F7-58BDDDEE912D}"/>
              </a:ext>
            </a:extLst>
          </p:cNvPr>
          <p:cNvSpPr txBox="1">
            <a:spLocks/>
          </p:cNvSpPr>
          <p:nvPr/>
        </p:nvSpPr>
        <p:spPr bwMode="gray">
          <a:xfrm>
            <a:off x="10298809" y="6264134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7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C96C8C-DBFC-624E-2C38-901C65665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4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" name="Rectangle 15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62" name="Rectangle 161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grave stone in the grass&#10;&#10;AI-generated content may be incorrect.">
            <a:extLst>
              <a:ext uri="{FF2B5EF4-FFF2-40B4-BE49-F238E27FC236}">
                <a16:creationId xmlns:a16="http://schemas.microsoft.com/office/drawing/2014/main" id="{092DA948-B9BA-C3EB-75C3-D5BC9AB60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54" y="1651457"/>
            <a:ext cx="3605769" cy="27115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FC2F5-DF60-FF9F-9048-0F112D4DA4CB}"/>
              </a:ext>
            </a:extLst>
          </p:cNvPr>
          <p:cNvSpPr txBox="1">
            <a:spLocks/>
          </p:cNvSpPr>
          <p:nvPr/>
        </p:nvSpPr>
        <p:spPr bwMode="gray">
          <a:xfrm>
            <a:off x="10298809" y="6264134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8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04EC41-C4CD-D972-FF0D-F4BC8A38BCF6}"/>
              </a:ext>
            </a:extLst>
          </p:cNvPr>
          <p:cNvSpPr txBox="1"/>
          <p:nvPr/>
        </p:nvSpPr>
        <p:spPr>
          <a:xfrm>
            <a:off x="0" y="5180185"/>
            <a:ext cx="6204857" cy="4760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600" b="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SISTER: Emma Alene “Allie” Holt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59B77404-FCE0-222C-C3FC-ED722AA66092}"/>
              </a:ext>
            </a:extLst>
          </p:cNvPr>
          <p:cNvSpPr txBox="1">
            <a:spLocks/>
          </p:cNvSpPr>
          <p:nvPr/>
        </p:nvSpPr>
        <p:spPr>
          <a:xfrm>
            <a:off x="5490350" y="1017899"/>
            <a:ext cx="6396851" cy="523921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dirty="0"/>
              <a:t>Born 6 Nov 1889 in Milan, Gibson, TN</a:t>
            </a:r>
          </a:p>
          <a:p>
            <a:pPr>
              <a:buClr>
                <a:schemeClr val="tx1"/>
              </a:buClr>
            </a:pPr>
            <a:r>
              <a:rPr lang="en-US" dirty="0"/>
              <a:t>James William Fuqua executed a marriage bond of $1,250 on 22 Dec 1908 in Gibson County, TN</a:t>
            </a:r>
          </a:p>
          <a:p>
            <a:pPr>
              <a:buClr>
                <a:schemeClr val="tx1"/>
              </a:buClr>
            </a:pPr>
            <a:r>
              <a:rPr lang="en-US" dirty="0"/>
              <a:t>1910 Census (Milan, TN): Family of 3 (Roy)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Occupation: Jim was a farmer</a:t>
            </a:r>
          </a:p>
          <a:p>
            <a:pPr>
              <a:buClr>
                <a:schemeClr val="tx1"/>
              </a:buClr>
            </a:pPr>
            <a:r>
              <a:rPr lang="en-US" dirty="0"/>
              <a:t>1920 Census (Birmingham, AL): Family of 5 (Roy, Margaret, and Kathleen)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Occupation: Electrician</a:t>
            </a:r>
          </a:p>
          <a:p>
            <a:pPr>
              <a:buClr>
                <a:schemeClr val="tx1"/>
              </a:buClr>
            </a:pPr>
            <a:r>
              <a:rPr lang="en-US" dirty="0"/>
              <a:t>1930 Census (Birmingham, AL): Family of 9 (Roy Dan, Margaret Ella, Ina Kathleen, James William Jr., Bennett Holt, Jennett Hayes, and Allie Louise</a:t>
            </a:r>
          </a:p>
          <a:p>
            <a:pPr>
              <a:buClr>
                <a:schemeClr val="tx1"/>
              </a:buClr>
            </a:pPr>
            <a:r>
              <a:rPr lang="en-US" dirty="0"/>
              <a:t>James died 21 Aug 1962 in Birmingham</a:t>
            </a:r>
          </a:p>
          <a:p>
            <a:pPr>
              <a:buClr>
                <a:schemeClr val="tx1"/>
              </a:buClr>
            </a:pPr>
            <a:r>
              <a:rPr lang="en-US" dirty="0"/>
              <a:t>Allie died 25 Apr 1967 in Birmingham</a:t>
            </a:r>
          </a:p>
          <a:p>
            <a:pPr>
              <a:buClr>
                <a:schemeClr val="tx1"/>
              </a:buClr>
            </a:pPr>
            <a:r>
              <a:rPr lang="en-US" dirty="0"/>
              <a:t>Both are buried at Elmwood Cemetery in Hartselle, Morgan County, Alabama</a:t>
            </a:r>
          </a:p>
        </p:txBody>
      </p:sp>
    </p:spTree>
    <p:extLst>
      <p:ext uri="{BB962C8B-B14F-4D97-AF65-F5344CB8AC3E}">
        <p14:creationId xmlns:p14="http://schemas.microsoft.com/office/powerpoint/2010/main" val="4005362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F0FA5A-6E68-04C6-5B2E-49D01156E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5BE0789E-91A7-4246-978E-A17FE1BF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C6C0BD2-8B3C-4042-B4EE-5DB7665A3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5F53669F-C1E6-43B8-AC6F-B44CE56BF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28">
              <a:extLst>
                <a:ext uri="{FF2B5EF4-FFF2-40B4-BE49-F238E27FC236}">
                  <a16:creationId xmlns:a16="http://schemas.microsoft.com/office/drawing/2014/main" id="{53966C25-DAEA-4318-8FBC-EC6FF8F5A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29">
              <a:extLst>
                <a:ext uri="{FF2B5EF4-FFF2-40B4-BE49-F238E27FC236}">
                  <a16:creationId xmlns:a16="http://schemas.microsoft.com/office/drawing/2014/main" id="{ED6EA716-EAD4-4023-8673-0809A1E24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84261748-EFC0-4729-A7BB-A88FDAF6F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2C14F808-CC69-494F-98AC-CB750416C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F1CA3607-84D0-4085-A363-796A17B1D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491E6160-2958-4A90-8B50-EDA182AAB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559F6CB7-E057-499B-A859-360276989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FF12353D-CF89-4D03-8075-C161824E2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5B91C9D6-FAF2-445B-AF1B-43992602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570F7A1D-86B1-4AD1-B4A3-9AE2A52C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52C6EBA8-95CC-4FE6-A8E4-3A6911E8A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118885-1AAD-136E-480E-53F0B4E4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en-US" sz="4000" b="1" dirty="0"/>
              <a:t>Allie’s Children  </a:t>
            </a:r>
          </a:p>
        </p:txBody>
      </p:sp>
      <p:sp>
        <p:nvSpPr>
          <p:cNvPr id="115" name="Freeform 11">
            <a:extLst>
              <a:ext uri="{FF2B5EF4-FFF2-40B4-BE49-F238E27FC236}">
                <a16:creationId xmlns:a16="http://schemas.microsoft.com/office/drawing/2014/main" id="{15EDA122-4530-45D2-A70A-B1A967AAE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9782F52E-0F94-4BFC-9F89-B054DDEAB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10E7BA6-BBE4-3B85-1183-C219FA3F0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911" y="318656"/>
            <a:ext cx="6219103" cy="6208566"/>
          </a:xfrm>
        </p:spPr>
        <p:txBody>
          <a:bodyPr anchor="ctr"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3200" dirty="0"/>
              <a:t>Roy Dan, 1909-1980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Margaret Ella, 1912-1987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Ina Kathleen, 1917-1993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James William Jr., 1921-1971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Bennett Holt, 1923-2001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Jennette Hayes,1923-1990</a:t>
            </a:r>
          </a:p>
          <a:p>
            <a:pPr>
              <a:buClr>
                <a:schemeClr val="tx1"/>
              </a:buClr>
            </a:pPr>
            <a:r>
              <a:rPr lang="en-US" sz="3200" dirty="0"/>
              <a:t>Allie Louise, 1926-1998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800" b="1" i="1" dirty="0"/>
          </a:p>
          <a:p>
            <a:pPr marL="0" indent="0">
              <a:buClr>
                <a:schemeClr val="tx1"/>
              </a:buClr>
              <a:buNone/>
            </a:pPr>
            <a:r>
              <a:rPr lang="en-US" sz="2800" b="1" i="1" dirty="0"/>
              <a:t>Is anyone in contact with their descendants?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D610A-EF9A-C11F-2E06-932120E1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9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4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4871</TotalTime>
  <Words>1708</Words>
  <Application>Microsoft Macintosh PowerPoint</Application>
  <PresentationFormat>Widescreen</PresentationFormat>
  <Paragraphs>229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Century Gothic</vt:lpstr>
      <vt:lpstr>Wingdings 3</vt:lpstr>
      <vt:lpstr>Wisp</vt:lpstr>
      <vt:lpstr> Danda’s Siblings: Holts, Fuquas, Atchisons, and Shoafs</vt:lpstr>
      <vt:lpstr>Table of Contents</vt:lpstr>
      <vt:lpstr>PowerPoint Presentation</vt:lpstr>
      <vt:lpstr>Danda’s Father: Dan Alexander Holt</vt:lpstr>
      <vt:lpstr>Danda’s Mother: Ella Hays McMinn</vt:lpstr>
      <vt:lpstr>Children</vt:lpstr>
      <vt:lpstr>PowerPoint Presentation</vt:lpstr>
      <vt:lpstr>PowerPoint Presentation</vt:lpstr>
      <vt:lpstr>Allie’s Children  </vt:lpstr>
      <vt:lpstr>PowerPoint Presentation</vt:lpstr>
      <vt:lpstr>PowerPoint Presentation</vt:lpstr>
      <vt:lpstr>Ina’s Children</vt:lpstr>
      <vt:lpstr>What we know about Billy</vt:lpstr>
      <vt:lpstr>Billy Atchison’s  Children  </vt:lpstr>
      <vt:lpstr>PowerPoint Presentation</vt:lpstr>
      <vt:lpstr>PowerPoint Presentation</vt:lpstr>
      <vt:lpstr>PowerPoint Presentation</vt:lpstr>
      <vt:lpstr>What we know about Quinton </vt:lpstr>
      <vt:lpstr>Quinton Atchison’s Children  </vt:lpstr>
      <vt:lpstr>PowerPoint Presentation</vt:lpstr>
      <vt:lpstr>Otha’s Children</vt:lpstr>
      <vt:lpstr>What we know about Maurine </vt:lpstr>
      <vt:lpstr>Maurine Holt Shoaf’s Children  </vt:lpstr>
      <vt:lpstr>What we know about Glynn </vt:lpstr>
      <vt:lpstr>Glynn Holt’s Children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Rich Family Genealogy . . .  A Work in Progress </dc:title>
  <dc:creator>Marcia Call</dc:creator>
  <cp:lastModifiedBy>Marcia Call</cp:lastModifiedBy>
  <cp:revision>28</cp:revision>
  <cp:lastPrinted>2025-07-08T17:26:54Z</cp:lastPrinted>
  <dcterms:created xsi:type="dcterms:W3CDTF">2023-07-02T21:40:59Z</dcterms:created>
  <dcterms:modified xsi:type="dcterms:W3CDTF">2025-07-14T15:45:57Z</dcterms:modified>
</cp:coreProperties>
</file>